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81"/>
  </p:notesMasterIdLst>
  <p:sldIdLst>
    <p:sldId id="259" r:id="rId3"/>
    <p:sldId id="303" r:id="rId4"/>
    <p:sldId id="429" r:id="rId5"/>
    <p:sldId id="309" r:id="rId6"/>
    <p:sldId id="510" r:id="rId7"/>
    <p:sldId id="507" r:id="rId8"/>
    <p:sldId id="509" r:id="rId9"/>
    <p:sldId id="350" r:id="rId10"/>
    <p:sldId id="511" r:id="rId11"/>
    <p:sldId id="508" r:id="rId12"/>
    <p:sldId id="512" r:id="rId13"/>
    <p:sldId id="338" r:id="rId14"/>
    <p:sldId id="356" r:id="rId15"/>
    <p:sldId id="360" r:id="rId16"/>
    <p:sldId id="357" r:id="rId17"/>
    <p:sldId id="374" r:id="rId18"/>
    <p:sldId id="373" r:id="rId19"/>
    <p:sldId id="376" r:id="rId20"/>
    <p:sldId id="375" r:id="rId21"/>
    <p:sldId id="377" r:id="rId22"/>
    <p:sldId id="362" r:id="rId23"/>
    <p:sldId id="359" r:id="rId24"/>
    <p:sldId id="328" r:id="rId25"/>
    <p:sldId id="361" r:id="rId26"/>
    <p:sldId id="378" r:id="rId27"/>
    <p:sldId id="317" r:id="rId28"/>
    <p:sldId id="379" r:id="rId29"/>
    <p:sldId id="339" r:id="rId30"/>
    <p:sldId id="363" r:id="rId31"/>
    <p:sldId id="364" r:id="rId32"/>
    <p:sldId id="365" r:id="rId33"/>
    <p:sldId id="366" r:id="rId34"/>
    <p:sldId id="367" r:id="rId35"/>
    <p:sldId id="380" r:id="rId36"/>
    <p:sldId id="368" r:id="rId37"/>
    <p:sldId id="369" r:id="rId38"/>
    <p:sldId id="370" r:id="rId39"/>
    <p:sldId id="372" r:id="rId40"/>
    <p:sldId id="513" r:id="rId41"/>
    <p:sldId id="435" r:id="rId42"/>
    <p:sldId id="306" r:id="rId43"/>
    <p:sldId id="612" r:id="rId44"/>
    <p:sldId id="561" r:id="rId45"/>
    <p:sldId id="565" r:id="rId46"/>
    <p:sldId id="579" r:id="rId47"/>
    <p:sldId id="575" r:id="rId48"/>
    <p:sldId id="576" r:id="rId49"/>
    <p:sldId id="577" r:id="rId50"/>
    <p:sldId id="581" r:id="rId51"/>
    <p:sldId id="563" r:id="rId52"/>
    <p:sldId id="566" r:id="rId53"/>
    <p:sldId id="585" r:id="rId54"/>
    <p:sldId id="611" r:id="rId55"/>
    <p:sldId id="614" r:id="rId56"/>
    <p:sldId id="615" r:id="rId57"/>
    <p:sldId id="586" r:id="rId58"/>
    <p:sldId id="590" r:id="rId59"/>
    <p:sldId id="567" r:id="rId60"/>
    <p:sldId id="587" r:id="rId61"/>
    <p:sldId id="613" r:id="rId62"/>
    <p:sldId id="606" r:id="rId63"/>
    <p:sldId id="568" r:id="rId64"/>
    <p:sldId id="604" r:id="rId65"/>
    <p:sldId id="572" r:id="rId66"/>
    <p:sldId id="573" r:id="rId67"/>
    <p:sldId id="591" r:id="rId68"/>
    <p:sldId id="598" r:id="rId69"/>
    <p:sldId id="601" r:id="rId70"/>
    <p:sldId id="597" r:id="rId71"/>
    <p:sldId id="610" r:id="rId72"/>
    <p:sldId id="574" r:id="rId73"/>
    <p:sldId id="595" r:id="rId74"/>
    <p:sldId id="596" r:id="rId75"/>
    <p:sldId id="592" r:id="rId76"/>
    <p:sldId id="599" r:id="rId77"/>
    <p:sldId id="600" r:id="rId78"/>
    <p:sldId id="602" r:id="rId79"/>
    <p:sldId id="569" r:id="rId8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uell, James W " initials="JWC" lastIdx="9" clrIdx="0"/>
  <p:cmAuthor id="1" name="Paterson, Genevieve FLNR:EX" initials="PGF" lastIdx="2" clrIdx="1"/>
  <p:cmAuthor id="2" name="Oliemans, Fred FLNR:EX" initials="OFF" lastIdx="1" clrIdx="2"/>
  <p:cmAuthor id="3" name="Buckham, Meghan ABR:EX" initials="MB"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3" autoAdjust="0"/>
    <p:restoredTop sz="77753" autoAdjust="0"/>
  </p:normalViewPr>
  <p:slideViewPr>
    <p:cSldViewPr>
      <p:cViewPr varScale="1">
        <p:scale>
          <a:sx n="85" d="100"/>
          <a:sy n="85" d="100"/>
        </p:scale>
        <p:origin x="238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commentAuthors" Target="commentAuthor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CB8453C-745E-43F6-9B10-BB907C4DF973}" type="datetimeFigureOut">
              <a:rPr lang="en-CA" smtClean="0"/>
              <a:pPr/>
              <a:t>2020-03-06</a:t>
            </a:fld>
            <a:endParaRPr lang="en-CA"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8D93B66-8903-4EA2-B871-69803C97379D}" type="slidenum">
              <a:rPr lang="en-CA" smtClean="0"/>
              <a:pPr/>
              <a:t>‹#›</a:t>
            </a:fld>
            <a:endParaRPr lang="en-CA" dirty="0"/>
          </a:p>
        </p:txBody>
      </p:sp>
    </p:spTree>
    <p:extLst>
      <p:ext uri="{BB962C8B-B14F-4D97-AF65-F5344CB8AC3E}">
        <p14:creationId xmlns:p14="http://schemas.microsoft.com/office/powerpoint/2010/main" val="3911247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en.wikipedia.org/wiki/R._v._Sparrow"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CA" dirty="0">
              <a:solidFill>
                <a:srgbClr val="FF0000"/>
              </a:solidFill>
            </a:endParaRPr>
          </a:p>
        </p:txBody>
      </p:sp>
      <p:sp>
        <p:nvSpPr>
          <p:cNvPr id="4" name="Slide Number Placeholder 3"/>
          <p:cNvSpPr>
            <a:spLocks noGrp="1"/>
          </p:cNvSpPr>
          <p:nvPr>
            <p:ph type="sldNum" sz="quarter" idx="10"/>
          </p:nvPr>
        </p:nvSpPr>
        <p:spPr/>
        <p:txBody>
          <a:bodyPr/>
          <a:lstStyle/>
          <a:p>
            <a:fld id="{12FF21F8-B100-4D95-82BB-A2918DED6A4A}" type="slidenum">
              <a:rPr lang="en-CA" smtClean="0"/>
              <a:t>1</a:t>
            </a:fld>
            <a:endParaRPr lang="en-CA" dirty="0"/>
          </a:p>
        </p:txBody>
      </p:sp>
    </p:spTree>
    <p:extLst>
      <p:ext uri="{BB962C8B-B14F-4D97-AF65-F5344CB8AC3E}">
        <p14:creationId xmlns:p14="http://schemas.microsoft.com/office/powerpoint/2010/main" val="1933171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349415" indent="-349415">
              <a:lnSpc>
                <a:spcPct val="112000"/>
              </a:lnSpc>
              <a:buFont typeface="Symbol"/>
              <a:buChar char=""/>
            </a:pPr>
            <a:endParaRPr lang="en-US" dirty="0">
              <a:ea typeface="Calibri"/>
              <a:cs typeface="Calibri"/>
            </a:endParaRPr>
          </a:p>
        </p:txBody>
      </p:sp>
      <p:sp>
        <p:nvSpPr>
          <p:cNvPr id="4" name="Slide Number Placeholder 3"/>
          <p:cNvSpPr>
            <a:spLocks noGrp="1"/>
          </p:cNvSpPr>
          <p:nvPr>
            <p:ph type="sldNum" sz="quarter" idx="10"/>
          </p:nvPr>
        </p:nvSpPr>
        <p:spPr/>
        <p:txBody>
          <a:bodyPr/>
          <a:lstStyle/>
          <a:p>
            <a:fld id="{51D4B2CB-2DF8-BF46-8786-F6B9C99776D4}" type="slidenum">
              <a:rPr lang="en-US" smtClean="0"/>
              <a:t>12</a:t>
            </a:fld>
            <a:endParaRPr lang="en-US"/>
          </a:p>
        </p:txBody>
      </p:sp>
    </p:spTree>
    <p:extLst>
      <p:ext uri="{BB962C8B-B14F-4D97-AF65-F5344CB8AC3E}">
        <p14:creationId xmlns:p14="http://schemas.microsoft.com/office/powerpoint/2010/main" val="3958809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buFontTx/>
              <a:buNone/>
            </a:pPr>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13</a:t>
            </a:fld>
            <a:endParaRPr lang="en-US"/>
          </a:p>
        </p:txBody>
      </p:sp>
    </p:spTree>
    <p:extLst>
      <p:ext uri="{BB962C8B-B14F-4D97-AF65-F5344CB8AC3E}">
        <p14:creationId xmlns:p14="http://schemas.microsoft.com/office/powerpoint/2010/main" val="1403758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1D4B2CB-2DF8-BF46-8786-F6B9C99776D4}" type="slidenum">
              <a:rPr lang="en-US" smtClean="0"/>
              <a:t>14</a:t>
            </a:fld>
            <a:endParaRPr lang="en-US"/>
          </a:p>
        </p:txBody>
      </p:sp>
    </p:spTree>
    <p:extLst>
      <p:ext uri="{BB962C8B-B14F-4D97-AF65-F5344CB8AC3E}">
        <p14:creationId xmlns:p14="http://schemas.microsoft.com/office/powerpoint/2010/main" val="2297232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15</a:t>
            </a:fld>
            <a:endParaRPr lang="en-US"/>
          </a:p>
        </p:txBody>
      </p:sp>
    </p:spTree>
    <p:extLst>
      <p:ext uri="{BB962C8B-B14F-4D97-AF65-F5344CB8AC3E}">
        <p14:creationId xmlns:p14="http://schemas.microsoft.com/office/powerpoint/2010/main" val="1010418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16</a:t>
            </a:fld>
            <a:endParaRPr lang="en-US"/>
          </a:p>
        </p:txBody>
      </p:sp>
    </p:spTree>
    <p:extLst>
      <p:ext uri="{BB962C8B-B14F-4D97-AF65-F5344CB8AC3E}">
        <p14:creationId xmlns:p14="http://schemas.microsoft.com/office/powerpoint/2010/main" val="1010418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17</a:t>
            </a:fld>
            <a:endParaRPr lang="en-US"/>
          </a:p>
        </p:txBody>
      </p:sp>
    </p:spTree>
    <p:extLst>
      <p:ext uri="{BB962C8B-B14F-4D97-AF65-F5344CB8AC3E}">
        <p14:creationId xmlns:p14="http://schemas.microsoft.com/office/powerpoint/2010/main" val="1010418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18</a:t>
            </a:fld>
            <a:endParaRPr lang="en-US"/>
          </a:p>
        </p:txBody>
      </p:sp>
    </p:spTree>
    <p:extLst>
      <p:ext uri="{BB962C8B-B14F-4D97-AF65-F5344CB8AC3E}">
        <p14:creationId xmlns:p14="http://schemas.microsoft.com/office/powerpoint/2010/main" val="1010418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19</a:t>
            </a:fld>
            <a:endParaRPr lang="en-US"/>
          </a:p>
        </p:txBody>
      </p:sp>
    </p:spTree>
    <p:extLst>
      <p:ext uri="{BB962C8B-B14F-4D97-AF65-F5344CB8AC3E}">
        <p14:creationId xmlns:p14="http://schemas.microsoft.com/office/powerpoint/2010/main" val="1010418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20</a:t>
            </a:fld>
            <a:endParaRPr lang="en-US"/>
          </a:p>
        </p:txBody>
      </p:sp>
    </p:spTree>
    <p:extLst>
      <p:ext uri="{BB962C8B-B14F-4D97-AF65-F5344CB8AC3E}">
        <p14:creationId xmlns:p14="http://schemas.microsoft.com/office/powerpoint/2010/main" val="1010418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1D4B2CB-2DF8-BF46-8786-F6B9C99776D4}" type="slidenum">
              <a:rPr lang="en-US" smtClean="0"/>
              <a:t>21</a:t>
            </a:fld>
            <a:endParaRPr lang="en-US"/>
          </a:p>
        </p:txBody>
      </p:sp>
    </p:spTree>
    <p:extLst>
      <p:ext uri="{BB962C8B-B14F-4D97-AF65-F5344CB8AC3E}">
        <p14:creationId xmlns:p14="http://schemas.microsoft.com/office/powerpoint/2010/main" val="3752230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Welcome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Territorial acknowledgment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Roundtable introduction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Acknowledge 10</a:t>
            </a:r>
            <a:r>
              <a:rPr lang="en-CA" baseline="30000" dirty="0"/>
              <a:t>th</a:t>
            </a:r>
            <a:r>
              <a:rPr lang="en-CA" dirty="0"/>
              <a:t> meeting, thank everyone for their time, give each other a round of applause for our work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Review agenda – any additions or changes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dirty="0"/>
              <a:t>January 22, 2020 Roundtable meeting minute endorsement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Action item update </a:t>
            </a:r>
          </a:p>
        </p:txBody>
      </p:sp>
      <p:sp>
        <p:nvSpPr>
          <p:cNvPr id="4" name="Slide Number Placeholder 3"/>
          <p:cNvSpPr>
            <a:spLocks noGrp="1"/>
          </p:cNvSpPr>
          <p:nvPr>
            <p:ph type="sldNum" sz="quarter" idx="10"/>
          </p:nvPr>
        </p:nvSpPr>
        <p:spPr/>
        <p:txBody>
          <a:bodyPr/>
          <a:lstStyle/>
          <a:p>
            <a:fld id="{08D93B66-8903-4EA2-B871-69803C97379D}" type="slidenum">
              <a:rPr lang="en-CA" smtClean="0"/>
              <a:pPr/>
              <a:t>2</a:t>
            </a:fld>
            <a:endParaRPr lang="en-CA" dirty="0"/>
          </a:p>
        </p:txBody>
      </p:sp>
    </p:spTree>
    <p:extLst>
      <p:ext uri="{BB962C8B-B14F-4D97-AF65-F5344CB8AC3E}">
        <p14:creationId xmlns:p14="http://schemas.microsoft.com/office/powerpoint/2010/main" val="2544915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1D4B2CB-2DF8-BF46-8786-F6B9C99776D4}" type="slidenum">
              <a:rPr lang="en-US" smtClean="0"/>
              <a:t>22</a:t>
            </a:fld>
            <a:endParaRPr lang="en-US"/>
          </a:p>
        </p:txBody>
      </p:sp>
    </p:spTree>
    <p:extLst>
      <p:ext uri="{BB962C8B-B14F-4D97-AF65-F5344CB8AC3E}">
        <p14:creationId xmlns:p14="http://schemas.microsoft.com/office/powerpoint/2010/main" val="1497806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lnSpc>
                <a:spcPct val="112000"/>
              </a:lnSpc>
              <a:buFont typeface="Symbol"/>
              <a:buNone/>
            </a:pPr>
            <a:endParaRPr lang="en-CA" dirty="0">
              <a:ea typeface="Calibri"/>
              <a:cs typeface="Calibri"/>
            </a:endParaRPr>
          </a:p>
        </p:txBody>
      </p:sp>
      <p:sp>
        <p:nvSpPr>
          <p:cNvPr id="4" name="Slide Number Placeholder 3"/>
          <p:cNvSpPr>
            <a:spLocks noGrp="1"/>
          </p:cNvSpPr>
          <p:nvPr>
            <p:ph type="sldNum" sz="quarter" idx="10"/>
          </p:nvPr>
        </p:nvSpPr>
        <p:spPr/>
        <p:txBody>
          <a:bodyPr/>
          <a:lstStyle/>
          <a:p>
            <a:fld id="{51D4B2CB-2DF8-BF46-8786-F6B9C99776D4}" type="slidenum">
              <a:rPr lang="en-US" smtClean="0"/>
              <a:t>23</a:t>
            </a:fld>
            <a:endParaRPr lang="en-US"/>
          </a:p>
        </p:txBody>
      </p:sp>
    </p:spTree>
    <p:extLst>
      <p:ext uri="{BB962C8B-B14F-4D97-AF65-F5344CB8AC3E}">
        <p14:creationId xmlns:p14="http://schemas.microsoft.com/office/powerpoint/2010/main" val="283247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24</a:t>
            </a:fld>
            <a:endParaRPr lang="en-US"/>
          </a:p>
        </p:txBody>
      </p:sp>
    </p:spTree>
    <p:extLst>
      <p:ext uri="{BB962C8B-B14F-4D97-AF65-F5344CB8AC3E}">
        <p14:creationId xmlns:p14="http://schemas.microsoft.com/office/powerpoint/2010/main" val="2184995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25</a:t>
            </a:fld>
            <a:endParaRPr lang="en-US"/>
          </a:p>
        </p:txBody>
      </p:sp>
    </p:spTree>
    <p:extLst>
      <p:ext uri="{BB962C8B-B14F-4D97-AF65-F5344CB8AC3E}">
        <p14:creationId xmlns:p14="http://schemas.microsoft.com/office/powerpoint/2010/main" val="2184995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26</a:t>
            </a:fld>
            <a:endParaRPr lang="en-US"/>
          </a:p>
        </p:txBody>
      </p:sp>
    </p:spTree>
    <p:extLst>
      <p:ext uri="{BB962C8B-B14F-4D97-AF65-F5344CB8AC3E}">
        <p14:creationId xmlns:p14="http://schemas.microsoft.com/office/powerpoint/2010/main" val="2047725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27</a:t>
            </a:fld>
            <a:endParaRPr lang="en-US"/>
          </a:p>
        </p:txBody>
      </p:sp>
    </p:spTree>
    <p:extLst>
      <p:ext uri="{BB962C8B-B14F-4D97-AF65-F5344CB8AC3E}">
        <p14:creationId xmlns:p14="http://schemas.microsoft.com/office/powerpoint/2010/main" val="2047725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28</a:t>
            </a:fld>
            <a:endParaRPr lang="en-US"/>
          </a:p>
        </p:txBody>
      </p:sp>
    </p:spTree>
    <p:extLst>
      <p:ext uri="{BB962C8B-B14F-4D97-AF65-F5344CB8AC3E}">
        <p14:creationId xmlns:p14="http://schemas.microsoft.com/office/powerpoint/2010/main" val="258076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29</a:t>
            </a:fld>
            <a:endParaRPr lang="en-US"/>
          </a:p>
        </p:txBody>
      </p:sp>
    </p:spTree>
    <p:extLst>
      <p:ext uri="{BB962C8B-B14F-4D97-AF65-F5344CB8AC3E}">
        <p14:creationId xmlns:p14="http://schemas.microsoft.com/office/powerpoint/2010/main" val="2047725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30</a:t>
            </a:fld>
            <a:endParaRPr lang="en-US"/>
          </a:p>
        </p:txBody>
      </p:sp>
    </p:spTree>
    <p:extLst>
      <p:ext uri="{BB962C8B-B14F-4D97-AF65-F5344CB8AC3E}">
        <p14:creationId xmlns:p14="http://schemas.microsoft.com/office/powerpoint/2010/main" val="2047725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lnSpc>
                <a:spcPct val="112000"/>
              </a:lnSpc>
              <a:buFont typeface="Symbol"/>
              <a:buNone/>
            </a:pPr>
            <a:endParaRPr lang="en-CA" dirty="0">
              <a:ea typeface="Calibri"/>
              <a:cs typeface="Calibri"/>
            </a:endParaRPr>
          </a:p>
        </p:txBody>
      </p:sp>
      <p:sp>
        <p:nvSpPr>
          <p:cNvPr id="4" name="Slide Number Placeholder 3"/>
          <p:cNvSpPr>
            <a:spLocks noGrp="1"/>
          </p:cNvSpPr>
          <p:nvPr>
            <p:ph type="sldNum" sz="quarter" idx="10"/>
          </p:nvPr>
        </p:nvSpPr>
        <p:spPr/>
        <p:txBody>
          <a:bodyPr/>
          <a:lstStyle/>
          <a:p>
            <a:fld id="{51D4B2CB-2DF8-BF46-8786-F6B9C99776D4}" type="slidenum">
              <a:rPr lang="en-US" smtClean="0"/>
              <a:t>31</a:t>
            </a:fld>
            <a:endParaRPr lang="en-US"/>
          </a:p>
        </p:txBody>
      </p:sp>
    </p:spTree>
    <p:extLst>
      <p:ext uri="{BB962C8B-B14F-4D97-AF65-F5344CB8AC3E}">
        <p14:creationId xmlns:p14="http://schemas.microsoft.com/office/powerpoint/2010/main" val="28324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For new members; do we have any new members today? </a:t>
            </a:r>
          </a:p>
        </p:txBody>
      </p:sp>
      <p:sp>
        <p:nvSpPr>
          <p:cNvPr id="4" name="Slide Number Placeholder 3"/>
          <p:cNvSpPr>
            <a:spLocks noGrp="1"/>
          </p:cNvSpPr>
          <p:nvPr>
            <p:ph type="sldNum" sz="quarter" idx="5"/>
          </p:nvPr>
        </p:nvSpPr>
        <p:spPr/>
        <p:txBody>
          <a:bodyPr/>
          <a:lstStyle/>
          <a:p>
            <a:fld id="{08D93B66-8903-4EA2-B871-69803C97379D}" type="slidenum">
              <a:rPr lang="en-CA" smtClean="0"/>
              <a:pPr/>
              <a:t>3</a:t>
            </a:fld>
            <a:endParaRPr lang="en-CA" dirty="0"/>
          </a:p>
        </p:txBody>
      </p:sp>
    </p:spTree>
    <p:extLst>
      <p:ext uri="{BB962C8B-B14F-4D97-AF65-F5344CB8AC3E}">
        <p14:creationId xmlns:p14="http://schemas.microsoft.com/office/powerpoint/2010/main" val="2631381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32</a:t>
            </a:fld>
            <a:endParaRPr lang="en-US"/>
          </a:p>
        </p:txBody>
      </p:sp>
    </p:spTree>
    <p:extLst>
      <p:ext uri="{BB962C8B-B14F-4D97-AF65-F5344CB8AC3E}">
        <p14:creationId xmlns:p14="http://schemas.microsoft.com/office/powerpoint/2010/main" val="2047725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33</a:t>
            </a:fld>
            <a:endParaRPr lang="en-US"/>
          </a:p>
        </p:txBody>
      </p:sp>
    </p:spTree>
    <p:extLst>
      <p:ext uri="{BB962C8B-B14F-4D97-AF65-F5344CB8AC3E}">
        <p14:creationId xmlns:p14="http://schemas.microsoft.com/office/powerpoint/2010/main" val="2047725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34</a:t>
            </a:fld>
            <a:endParaRPr lang="en-US"/>
          </a:p>
        </p:txBody>
      </p:sp>
    </p:spTree>
    <p:extLst>
      <p:ext uri="{BB962C8B-B14F-4D97-AF65-F5344CB8AC3E}">
        <p14:creationId xmlns:p14="http://schemas.microsoft.com/office/powerpoint/2010/main" val="2047725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35</a:t>
            </a:fld>
            <a:endParaRPr lang="en-US"/>
          </a:p>
        </p:txBody>
      </p:sp>
    </p:spTree>
    <p:extLst>
      <p:ext uri="{BB962C8B-B14F-4D97-AF65-F5344CB8AC3E}">
        <p14:creationId xmlns:p14="http://schemas.microsoft.com/office/powerpoint/2010/main" val="2047725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36</a:t>
            </a:fld>
            <a:endParaRPr lang="en-US"/>
          </a:p>
        </p:txBody>
      </p:sp>
    </p:spTree>
    <p:extLst>
      <p:ext uri="{BB962C8B-B14F-4D97-AF65-F5344CB8AC3E}">
        <p14:creationId xmlns:p14="http://schemas.microsoft.com/office/powerpoint/2010/main" val="2047725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lnSpc>
                <a:spcPct val="112000"/>
              </a:lnSpc>
              <a:buFont typeface="Symbol"/>
              <a:buNone/>
            </a:pPr>
            <a:endParaRPr lang="en-CA" dirty="0">
              <a:ea typeface="Calibri"/>
              <a:cs typeface="Calibri"/>
            </a:endParaRPr>
          </a:p>
        </p:txBody>
      </p:sp>
      <p:sp>
        <p:nvSpPr>
          <p:cNvPr id="4" name="Slide Number Placeholder 3"/>
          <p:cNvSpPr>
            <a:spLocks noGrp="1"/>
          </p:cNvSpPr>
          <p:nvPr>
            <p:ph type="sldNum" sz="quarter" idx="10"/>
          </p:nvPr>
        </p:nvSpPr>
        <p:spPr/>
        <p:txBody>
          <a:bodyPr/>
          <a:lstStyle/>
          <a:p>
            <a:fld id="{51D4B2CB-2DF8-BF46-8786-F6B9C99776D4}" type="slidenum">
              <a:rPr lang="en-US" smtClean="0"/>
              <a:t>37</a:t>
            </a:fld>
            <a:endParaRPr lang="en-US"/>
          </a:p>
        </p:txBody>
      </p:sp>
    </p:spTree>
    <p:extLst>
      <p:ext uri="{BB962C8B-B14F-4D97-AF65-F5344CB8AC3E}">
        <p14:creationId xmlns:p14="http://schemas.microsoft.com/office/powerpoint/2010/main" val="283247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D4B2CB-2DF8-BF46-8786-F6B9C99776D4}" type="slidenum">
              <a:rPr lang="en-US" smtClean="0"/>
              <a:t>38</a:t>
            </a:fld>
            <a:endParaRPr lang="en-US"/>
          </a:p>
        </p:txBody>
      </p:sp>
    </p:spTree>
    <p:extLst>
      <p:ext uri="{BB962C8B-B14F-4D97-AF65-F5344CB8AC3E}">
        <p14:creationId xmlns:p14="http://schemas.microsoft.com/office/powerpoint/2010/main" val="2047725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Break for lunch </a:t>
            </a:r>
          </a:p>
        </p:txBody>
      </p:sp>
      <p:sp>
        <p:nvSpPr>
          <p:cNvPr id="4" name="Slide Number Placeholder 3"/>
          <p:cNvSpPr>
            <a:spLocks noGrp="1"/>
          </p:cNvSpPr>
          <p:nvPr>
            <p:ph type="sldNum" sz="quarter" idx="5"/>
          </p:nvPr>
        </p:nvSpPr>
        <p:spPr/>
        <p:txBody>
          <a:bodyPr/>
          <a:lstStyle/>
          <a:p>
            <a:fld id="{08D93B66-8903-4EA2-B871-69803C97379D}" type="slidenum">
              <a:rPr lang="en-CA" smtClean="0"/>
              <a:pPr/>
              <a:t>39</a:t>
            </a:fld>
            <a:endParaRPr lang="en-CA" dirty="0"/>
          </a:p>
        </p:txBody>
      </p:sp>
    </p:spTree>
    <p:extLst>
      <p:ext uri="{BB962C8B-B14F-4D97-AF65-F5344CB8AC3E}">
        <p14:creationId xmlns:p14="http://schemas.microsoft.com/office/powerpoint/2010/main" val="1751776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Norman S Photography</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10092" indent="-272386">
              <a:spcBef>
                <a:spcPct val="30000"/>
              </a:spcBef>
              <a:defRPr sz="1200">
                <a:solidFill>
                  <a:schemeClr val="tx1"/>
                </a:solidFill>
                <a:latin typeface="Calibri" panose="020F0502020204030204" pitchFamily="34" charset="0"/>
                <a:ea typeface="MS PGothic" panose="020B0600070205080204" pitchFamily="34" charset="-128"/>
              </a:defRPr>
            </a:lvl2pPr>
            <a:lvl3pPr marL="1092691" indent="-217279">
              <a:spcBef>
                <a:spcPct val="30000"/>
              </a:spcBef>
              <a:defRPr sz="1200">
                <a:solidFill>
                  <a:schemeClr val="tx1"/>
                </a:solidFill>
                <a:latin typeface="Calibri" panose="020F0502020204030204" pitchFamily="34" charset="0"/>
                <a:ea typeface="MS PGothic" panose="020B0600070205080204" pitchFamily="34" charset="-128"/>
              </a:defRPr>
            </a:lvl3pPr>
            <a:lvl4pPr marL="1530397" indent="-217279">
              <a:spcBef>
                <a:spcPct val="30000"/>
              </a:spcBef>
              <a:defRPr sz="1200">
                <a:solidFill>
                  <a:schemeClr val="tx1"/>
                </a:solidFill>
                <a:latin typeface="Calibri" panose="020F0502020204030204" pitchFamily="34" charset="0"/>
                <a:ea typeface="MS PGothic" panose="020B0600070205080204" pitchFamily="34" charset="-128"/>
              </a:defRPr>
            </a:lvl4pPr>
            <a:lvl5pPr marL="1968103" indent="-217279">
              <a:spcBef>
                <a:spcPct val="30000"/>
              </a:spcBef>
              <a:defRPr sz="1200">
                <a:solidFill>
                  <a:schemeClr val="tx1"/>
                </a:solidFill>
                <a:latin typeface="Calibri" panose="020F0502020204030204" pitchFamily="34" charset="0"/>
                <a:ea typeface="MS PGothic" panose="020B0600070205080204" pitchFamily="34" charset="-128"/>
              </a:defRPr>
            </a:lvl5pPr>
            <a:lvl6pPr marL="2421554" indent="-21727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875005" indent="-21727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28456" indent="-21727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781907" indent="-21727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CBA7A19-D358-47E2-8E0C-81ED1E7081B2}" type="slidenum">
              <a:rPr lang="en-US" altLang="en-US" sz="1300"/>
              <a:pPr>
                <a:spcBef>
                  <a:spcPct val="0"/>
                </a:spcBef>
              </a:pPr>
              <a:t>40</a:t>
            </a:fld>
            <a:endParaRPr lang="en-US" altLang="en-US" sz="1300"/>
          </a:p>
        </p:txBody>
      </p:sp>
    </p:spTree>
    <p:extLst>
      <p:ext uri="{BB962C8B-B14F-4D97-AF65-F5344CB8AC3E}">
        <p14:creationId xmlns:p14="http://schemas.microsoft.com/office/powerpoint/2010/main" val="472146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8109D9A-193F-419B-BAB1-52233227ACD9}" type="slidenum">
              <a:rPr lang="en-US" smtClean="0"/>
              <a:t>41</a:t>
            </a:fld>
            <a:endParaRPr lang="en-US"/>
          </a:p>
        </p:txBody>
      </p:sp>
    </p:spTree>
    <p:extLst>
      <p:ext uri="{BB962C8B-B14F-4D97-AF65-F5344CB8AC3E}">
        <p14:creationId xmlns:p14="http://schemas.microsoft.com/office/powerpoint/2010/main" val="2855531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Reminder that everything will be posted online </a:t>
            </a:r>
          </a:p>
          <a:p>
            <a:pPr marL="171450" indent="-171450">
              <a:buFontTx/>
              <a:buChar char="-"/>
            </a:pPr>
            <a:r>
              <a:rPr lang="en-CA" dirty="0"/>
              <a:t>Pause here, before we get into discuss on Regional Initiatives, I would like to take a moment for us to get to know each other a bit better. </a:t>
            </a:r>
          </a:p>
          <a:p>
            <a:pPr marL="171450" indent="-171450">
              <a:buFontTx/>
              <a:buChar char="-"/>
            </a:pPr>
            <a:r>
              <a:rPr lang="en-CA" dirty="0"/>
              <a:t>I ask that you stand up and approach someone you haven’t met yet, or perhaps don’t know as well: </a:t>
            </a:r>
          </a:p>
          <a:p>
            <a:pPr marL="628650" lvl="1" indent="-171450">
              <a:buFontTx/>
              <a:buChar char="-"/>
            </a:pPr>
            <a:r>
              <a:rPr lang="en-CA" dirty="0"/>
              <a:t>Introduce yourself, ask your partner: who do they represent at the Roundtable,  what their interests are here at the Roundtbale, where are </a:t>
            </a:r>
            <a:r>
              <a:rPr lang="en-CA"/>
              <a:t>they from, </a:t>
            </a:r>
            <a:r>
              <a:rPr lang="en-CA" dirty="0"/>
              <a:t>and their favourite thing they like to do outside of work? </a:t>
            </a:r>
          </a:p>
        </p:txBody>
      </p:sp>
      <p:sp>
        <p:nvSpPr>
          <p:cNvPr id="4" name="Slide Number Placeholder 3"/>
          <p:cNvSpPr>
            <a:spLocks noGrp="1"/>
          </p:cNvSpPr>
          <p:nvPr>
            <p:ph type="sldNum" sz="quarter" idx="10"/>
          </p:nvPr>
        </p:nvSpPr>
        <p:spPr/>
        <p:txBody>
          <a:bodyPr/>
          <a:lstStyle/>
          <a:p>
            <a:fld id="{08D93B66-8903-4EA2-B871-69803C97379D}" type="slidenum">
              <a:rPr lang="en-CA" smtClean="0"/>
              <a:pPr/>
              <a:t>4</a:t>
            </a:fld>
            <a:endParaRPr lang="en-CA" dirty="0"/>
          </a:p>
        </p:txBody>
      </p:sp>
    </p:spTree>
    <p:extLst>
      <p:ext uri="{BB962C8B-B14F-4D97-AF65-F5344CB8AC3E}">
        <p14:creationId xmlns:p14="http://schemas.microsoft.com/office/powerpoint/2010/main" val="1586353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3CE4D4-C450-4E30-A884-FEBDFED00262}" type="slidenum">
              <a:rPr lang="en-US" altLang="en-US">
                <a:solidFill>
                  <a:prstClr val="black"/>
                </a:solidFill>
                <a:latin typeface="Calibri" panose="020F0502020204030204" pitchFamily="34" charset="0"/>
              </a:rPr>
              <a:pPr eaLnBrk="1" hangingPunct="1"/>
              <a:t>42</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401274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43</a:t>
            </a:fld>
            <a:endParaRPr lang="en-US"/>
          </a:p>
        </p:txBody>
      </p:sp>
    </p:spTree>
    <p:extLst>
      <p:ext uri="{BB962C8B-B14F-4D97-AF65-F5344CB8AC3E}">
        <p14:creationId xmlns:p14="http://schemas.microsoft.com/office/powerpoint/2010/main" val="1256020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a:p>
            <a:pPr marL="0" marR="0" lvl="0" indent="0" algn="l" defTabSz="914400" rtl="0" eaLnBrk="1" fontAlgn="auto" latinLnBrk="0" hangingPunct="1">
              <a:lnSpc>
                <a:spcPct val="100000"/>
              </a:lnSpc>
              <a:spcBef>
                <a:spcPts val="0"/>
              </a:spcBef>
              <a:spcAft>
                <a:spcPts val="0"/>
              </a:spcAft>
              <a:buClr>
                <a:srgbClr val="009BD2"/>
              </a:buClr>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9BD2"/>
              </a:buClr>
              <a:buSzTx/>
              <a:buFontTx/>
              <a:buNone/>
              <a:tabLst/>
              <a:defRPr/>
            </a:pPr>
            <a:endParaRPr lang="en-CA" sz="1200" kern="1200" dirty="0">
              <a:solidFill>
                <a:schemeClr val="tx1"/>
              </a:solidFill>
              <a:effectLst/>
              <a:latin typeface="+mn-lt"/>
              <a:ea typeface="+mn-ea"/>
              <a:cs typeface="+mn-cs"/>
            </a:endParaRPr>
          </a:p>
          <a:p>
            <a:pPr lvl="0">
              <a:buClr>
                <a:srgbClr val="009BD2"/>
              </a:buClr>
            </a:pPr>
            <a:endParaRPr lang="en-US" sz="2400" dirty="0"/>
          </a:p>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44</a:t>
            </a:fld>
            <a:endParaRPr lang="en-US"/>
          </a:p>
        </p:txBody>
      </p:sp>
    </p:spTree>
    <p:extLst>
      <p:ext uri="{BB962C8B-B14F-4D97-AF65-F5344CB8AC3E}">
        <p14:creationId xmlns:p14="http://schemas.microsoft.com/office/powerpoint/2010/main" val="2930952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a:p>
            <a:pPr marL="0" marR="0" lvl="0" indent="0" algn="l" defTabSz="914400" rtl="0" eaLnBrk="1" fontAlgn="auto" latinLnBrk="0" hangingPunct="1">
              <a:lnSpc>
                <a:spcPct val="100000"/>
              </a:lnSpc>
              <a:spcBef>
                <a:spcPts val="0"/>
              </a:spcBef>
              <a:spcAft>
                <a:spcPts val="0"/>
              </a:spcAft>
              <a:buClr>
                <a:srgbClr val="009BD2"/>
              </a:buClr>
              <a:buSzTx/>
              <a:buFontTx/>
              <a:buNone/>
              <a:tabLst/>
              <a:defRPr/>
            </a:pPr>
            <a:r>
              <a:rPr lang="en-CA" sz="1200" kern="1200" dirty="0">
                <a:solidFill>
                  <a:schemeClr val="tx1"/>
                </a:solidFill>
                <a:effectLst/>
                <a:latin typeface="+mn-lt"/>
                <a:ea typeface="+mn-ea"/>
                <a:cs typeface="+mn-cs"/>
              </a:rPr>
              <a:t>IBA Handbook: International law can be briefly described as a system of law that sets the rules for States’ interactions with other States, individuals and may even govern State-corporation relationships. International human rights law, as a subset of international law, describes the rights of individuals and peoples that States must uphold. International law is sometimes divided into “binding” and “non-binding” rules.</a:t>
            </a:r>
          </a:p>
          <a:p>
            <a:pPr marL="0" marR="0" lvl="0" indent="0" algn="l" defTabSz="914400" rtl="0" eaLnBrk="1" fontAlgn="auto" latinLnBrk="0" hangingPunct="1">
              <a:lnSpc>
                <a:spcPct val="100000"/>
              </a:lnSpc>
              <a:spcBef>
                <a:spcPts val="0"/>
              </a:spcBef>
              <a:spcAft>
                <a:spcPts val="0"/>
              </a:spcAft>
              <a:buClr>
                <a:srgbClr val="009BD2"/>
              </a:buClr>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9BD2"/>
              </a:buClr>
              <a:buSzTx/>
              <a:buFontTx/>
              <a:buNone/>
              <a:tabLst/>
              <a:defRPr/>
            </a:pPr>
            <a:endParaRPr lang="en-CA" sz="1200" kern="1200" dirty="0">
              <a:solidFill>
                <a:schemeClr val="tx1"/>
              </a:solidFill>
              <a:effectLst/>
              <a:latin typeface="+mn-lt"/>
              <a:ea typeface="+mn-ea"/>
              <a:cs typeface="+mn-cs"/>
            </a:endParaRPr>
          </a:p>
          <a:p>
            <a:pPr lvl="0">
              <a:buClr>
                <a:srgbClr val="009BD2"/>
              </a:buClr>
            </a:pPr>
            <a:endParaRPr lang="en-US" sz="2400" dirty="0"/>
          </a:p>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45</a:t>
            </a:fld>
            <a:endParaRPr lang="en-US"/>
          </a:p>
        </p:txBody>
      </p:sp>
    </p:spTree>
    <p:extLst>
      <p:ext uri="{BB962C8B-B14F-4D97-AF65-F5344CB8AC3E}">
        <p14:creationId xmlns:p14="http://schemas.microsoft.com/office/powerpoint/2010/main" val="1791559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a:p>
            <a:pPr lvl="0">
              <a:buClr>
                <a:srgbClr val="009BD2"/>
              </a:buClr>
            </a:pPr>
            <a:endParaRPr lang="en-US" sz="2400" dirty="0"/>
          </a:p>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46</a:t>
            </a:fld>
            <a:endParaRPr lang="en-US"/>
          </a:p>
        </p:txBody>
      </p:sp>
    </p:spTree>
    <p:extLst>
      <p:ext uri="{BB962C8B-B14F-4D97-AF65-F5344CB8AC3E}">
        <p14:creationId xmlns:p14="http://schemas.microsoft.com/office/powerpoint/2010/main" val="2412009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a:p>
            <a:pPr lvl="0">
              <a:buClr>
                <a:srgbClr val="009BD2"/>
              </a:buClr>
            </a:pPr>
            <a:endParaRPr lang="en-US" sz="2400" dirty="0"/>
          </a:p>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47</a:t>
            </a:fld>
            <a:endParaRPr lang="en-US"/>
          </a:p>
        </p:txBody>
      </p:sp>
    </p:spTree>
    <p:extLst>
      <p:ext uri="{BB962C8B-B14F-4D97-AF65-F5344CB8AC3E}">
        <p14:creationId xmlns:p14="http://schemas.microsoft.com/office/powerpoint/2010/main" val="29305343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lvl="0">
              <a:buClr>
                <a:srgbClr val="009BD2"/>
              </a:buClr>
            </a:pPr>
            <a:endParaRPr lang="en-US" sz="2400" dirty="0"/>
          </a:p>
          <a:p>
            <a:pPr lvl="0">
              <a:buClr>
                <a:srgbClr val="009BD2"/>
              </a:buClr>
            </a:pPr>
            <a:endParaRPr lang="en-US" sz="2400" dirty="0"/>
          </a:p>
          <a:p>
            <a:pPr marL="0" marR="0">
              <a:lnSpc>
                <a:spcPct val="107000"/>
              </a:lnSpc>
              <a:spcBef>
                <a:spcPts val="0"/>
              </a:spcBef>
              <a:spcAft>
                <a:spcPts val="0"/>
              </a:spcAft>
            </a:pPr>
            <a:r>
              <a:rPr lang="en-CA" sz="2400" dirty="0">
                <a:solidFill>
                  <a:srgbClr val="3E3C39"/>
                </a:solidFill>
                <a:effectLst/>
                <a:latin typeface="Calibri" panose="020F0502020204030204" pitchFamily="34" charset="0"/>
                <a:ea typeface="Times New Roman" panose="02020603050405020304" pitchFamily="18" charset="0"/>
                <a:cs typeface="Calibri" panose="020F0502020204030204" pitchFamily="34" charset="0"/>
              </a:rPr>
              <a:t>Article 32 of UNDRIP grants Indigenous peoples “the right to determine and develop priorities and strategies for the development or use of their lands or territories and other resources.”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2400" dirty="0">
                <a:solidFill>
                  <a:srgbClr val="3E3C39"/>
                </a:solidFill>
                <a:effectLst/>
                <a:latin typeface="Calibri" panose="020F0502020204030204" pitchFamily="34" charset="0"/>
                <a:ea typeface="Times New Roman" panose="02020603050405020304" pitchFamily="18" charset="0"/>
                <a:cs typeface="Calibri" panose="020F0502020204030204" pitchFamily="34" charset="0"/>
              </a:rPr>
              <a:t>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2400" dirty="0">
                <a:solidFill>
                  <a:srgbClr val="3E3C39"/>
                </a:solidFill>
                <a:effectLst/>
                <a:latin typeface="Calibri" panose="020F0502020204030204" pitchFamily="34" charset="0"/>
                <a:ea typeface="Times New Roman" panose="02020603050405020304" pitchFamily="18" charset="0"/>
                <a:cs typeface="Calibri" panose="020F0502020204030204" pitchFamily="34" charset="0"/>
              </a:rPr>
              <a:t>It also says governments “shall consult and cooperate in good faith” with Indigenous peoples through their own representative institutions, in order to obtain their free and informed consent prior to the approval of “any project affecting their lands or territories and other resources, particularly in connection with the development, utilization or exploitation of mineral, water or other resources.”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109D9A-193F-419B-BAB1-52233227ACD9}" type="slidenum">
              <a:rPr lang="en-US" smtClean="0"/>
              <a:t>48</a:t>
            </a:fld>
            <a:endParaRPr lang="en-US"/>
          </a:p>
        </p:txBody>
      </p:sp>
    </p:spTree>
    <p:extLst>
      <p:ext uri="{BB962C8B-B14F-4D97-AF65-F5344CB8AC3E}">
        <p14:creationId xmlns:p14="http://schemas.microsoft.com/office/powerpoint/2010/main" val="18629576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a:p>
            <a:pPr lvl="0">
              <a:buClr>
                <a:srgbClr val="009BD2"/>
              </a:buClr>
            </a:pPr>
            <a:r>
              <a:rPr lang="en-US" sz="2400" dirty="0"/>
              <a:t>From Environmental Assessment Office: </a:t>
            </a:r>
            <a:r>
              <a:rPr lang="en-CA" sz="2400" dirty="0"/>
              <a:t>Free, Prior and Informed Consent</a:t>
            </a:r>
            <a:r>
              <a:rPr lang="en-CA" sz="2400" baseline="0" dirty="0"/>
              <a:t> w</a:t>
            </a:r>
            <a:r>
              <a:rPr lang="en-CA" sz="2400" dirty="0"/>
              <a:t>ithin the Context of UNDRIP and Environmental Assessments</a:t>
            </a:r>
          </a:p>
          <a:p>
            <a:pPr lvl="0">
              <a:buClr>
                <a:srgbClr val="009BD2"/>
              </a:buClr>
            </a:pPr>
            <a:endParaRPr lang="en-US" sz="2400" dirty="0"/>
          </a:p>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49</a:t>
            </a:fld>
            <a:endParaRPr lang="en-US"/>
          </a:p>
        </p:txBody>
      </p:sp>
    </p:spTree>
    <p:extLst>
      <p:ext uri="{BB962C8B-B14F-4D97-AF65-F5344CB8AC3E}">
        <p14:creationId xmlns:p14="http://schemas.microsoft.com/office/powerpoint/2010/main" val="3459278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50</a:t>
            </a:fld>
            <a:endParaRPr lang="en-US"/>
          </a:p>
        </p:txBody>
      </p:sp>
    </p:spTree>
    <p:extLst>
      <p:ext uri="{BB962C8B-B14F-4D97-AF65-F5344CB8AC3E}">
        <p14:creationId xmlns:p14="http://schemas.microsoft.com/office/powerpoint/2010/main" val="11887782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51</a:t>
            </a:fld>
            <a:endParaRPr lang="en-US"/>
          </a:p>
        </p:txBody>
      </p:sp>
    </p:spTree>
    <p:extLst>
      <p:ext uri="{BB962C8B-B14F-4D97-AF65-F5344CB8AC3E}">
        <p14:creationId xmlns:p14="http://schemas.microsoft.com/office/powerpoint/2010/main" val="317813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8D93B66-8903-4EA2-B871-69803C97379D}" type="slidenum">
              <a:rPr lang="en-CA" smtClean="0"/>
              <a:pPr/>
              <a:t>5</a:t>
            </a:fld>
            <a:endParaRPr lang="en-CA" dirty="0"/>
          </a:p>
        </p:txBody>
      </p:sp>
    </p:spTree>
    <p:extLst>
      <p:ext uri="{BB962C8B-B14F-4D97-AF65-F5344CB8AC3E}">
        <p14:creationId xmlns:p14="http://schemas.microsoft.com/office/powerpoint/2010/main" val="63880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r>
              <a:rPr lang="en-US" sz="2400" dirty="0"/>
              <a:t>Many financial institutions have adopted</a:t>
            </a:r>
            <a:r>
              <a:rPr lang="en-US" sz="2400" baseline="0" dirty="0"/>
              <a:t> IFC’s Performance Standards, and include them in their assessments when considering financing of major projects.</a:t>
            </a:r>
          </a:p>
          <a:p>
            <a:pPr lvl="0">
              <a:buClr>
                <a:srgbClr val="009BD2"/>
              </a:buClr>
            </a:pPr>
            <a:endParaRPr lang="en-US" sz="2400" baseline="0" dirty="0"/>
          </a:p>
          <a:p>
            <a:pPr lvl="0">
              <a:buClr>
                <a:srgbClr val="009BD2"/>
              </a:buClr>
            </a:pPr>
            <a:r>
              <a:rPr lang="en-US" sz="2400" baseline="0" dirty="0"/>
              <a:t>Social Risk, and in particular performance in relation to Indigenous Peoples, is typically in the top three risk factors for major projects. </a:t>
            </a: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52</a:t>
            </a:fld>
            <a:endParaRPr lang="en-US"/>
          </a:p>
        </p:txBody>
      </p:sp>
    </p:spTree>
    <p:extLst>
      <p:ext uri="{BB962C8B-B14F-4D97-AF65-F5344CB8AC3E}">
        <p14:creationId xmlns:p14="http://schemas.microsoft.com/office/powerpoint/2010/main" val="19343439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buClr>
                <a:srgbClr val="009BD2"/>
              </a:buClr>
            </a:pPr>
            <a:r>
              <a:rPr lang="en-US" sz="2400" dirty="0"/>
              <a:t>Full description:</a:t>
            </a:r>
          </a:p>
          <a:p>
            <a:pPr lvl="0">
              <a:buClr>
                <a:srgbClr val="00B0F0"/>
              </a:buClr>
              <a:buFont typeface="Wingdings" panose="05000000000000000000" pitchFamily="2" charset="2"/>
              <a:buChar char="§"/>
            </a:pPr>
            <a:r>
              <a:rPr lang="en-CA" sz="2400" dirty="0"/>
              <a:t>Not be unilaterally imposed </a:t>
            </a:r>
          </a:p>
          <a:p>
            <a:pPr lvl="0">
              <a:buClr>
                <a:srgbClr val="00B0F0"/>
              </a:buClr>
              <a:buFont typeface="Wingdings" panose="05000000000000000000" pitchFamily="2" charset="2"/>
              <a:buChar char="§"/>
            </a:pPr>
            <a:r>
              <a:rPr lang="en-CA" sz="2400" dirty="0"/>
              <a:t>Not be time-bound </a:t>
            </a:r>
          </a:p>
          <a:p>
            <a:pPr lvl="0">
              <a:buClr>
                <a:srgbClr val="00B0F0"/>
              </a:buClr>
              <a:buFont typeface="Wingdings" panose="05000000000000000000" pitchFamily="2" charset="2"/>
              <a:buChar char="§"/>
            </a:pPr>
            <a:r>
              <a:rPr lang="en-CA" sz="2400" dirty="0"/>
              <a:t>Be thoroughly documented and agreed to by all parties </a:t>
            </a:r>
          </a:p>
          <a:p>
            <a:pPr lvl="0">
              <a:buClr>
                <a:srgbClr val="00B0F0"/>
              </a:buClr>
              <a:buFont typeface="Wingdings" panose="05000000000000000000" pitchFamily="2" charset="2"/>
              <a:buChar char="§"/>
            </a:pPr>
            <a:r>
              <a:rPr lang="en-CA" sz="2400" dirty="0"/>
              <a:t>Be designed with a decision-making process that incorporates traditional or customary decision-making processes, the correct representative institution(s), and the input of vulnerable groups such as women and youth </a:t>
            </a:r>
          </a:p>
          <a:p>
            <a:pPr lvl="0">
              <a:buClr>
                <a:srgbClr val="00B0F0"/>
              </a:buClr>
              <a:buFont typeface="Wingdings" panose="05000000000000000000" pitchFamily="2" charset="2"/>
              <a:buChar char="§"/>
            </a:pPr>
            <a:r>
              <a:rPr lang="en-CA" sz="2400" dirty="0"/>
              <a:t>Build capacity within the indigenous communities to understand international and national frameworks and standards </a:t>
            </a:r>
          </a:p>
          <a:p>
            <a:pPr lvl="0">
              <a:buClr>
                <a:srgbClr val="00B0F0"/>
              </a:buClr>
              <a:buFont typeface="Wingdings" panose="05000000000000000000" pitchFamily="2" charset="2"/>
              <a:buChar char="§"/>
            </a:pPr>
            <a:r>
              <a:rPr lang="en-CA" sz="2400" dirty="0"/>
              <a:t>Provide technical assistance to indigenous communities in language and modes of communication that ensure a complete understanding of the development phases and processes (including principles, impacts, and alternatives) in advance of project development </a:t>
            </a:r>
          </a:p>
          <a:p>
            <a:pPr lvl="0">
              <a:buClr>
                <a:srgbClr val="00B0F0"/>
              </a:buClr>
              <a:buFont typeface="Wingdings" panose="05000000000000000000" pitchFamily="2" charset="2"/>
              <a:buChar char="§"/>
            </a:pPr>
            <a:r>
              <a:rPr lang="en-CA" sz="2400" dirty="0"/>
              <a:t>Encourage indigenous peoples to use external third-party advice</a:t>
            </a:r>
            <a:endParaRPr lang="en-US" altLang="en-US" sz="2400" b="1" dirty="0">
              <a:solidFill>
                <a:schemeClr val="accent6"/>
              </a:solidFill>
            </a:endParaRPr>
          </a:p>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53</a:t>
            </a:fld>
            <a:endParaRPr lang="en-US"/>
          </a:p>
        </p:txBody>
      </p:sp>
    </p:spTree>
    <p:extLst>
      <p:ext uri="{BB962C8B-B14F-4D97-AF65-F5344CB8AC3E}">
        <p14:creationId xmlns:p14="http://schemas.microsoft.com/office/powerpoint/2010/main" val="13366480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6673290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13D898-8A17-463A-9B25-327029743B07}" type="slidenum">
              <a:rPr lang="en-CA" altLang="en-US">
                <a:solidFill>
                  <a:prstClr val="black"/>
                </a:solidFill>
                <a:latin typeface="Calibri" panose="020F0502020204030204" pitchFamily="34" charset="0"/>
              </a:rPr>
              <a:pPr eaLnBrk="1" hangingPunct="1"/>
              <a:t>55</a:t>
            </a:fld>
            <a:endParaRPr lang="en-CA" altLang="en-US">
              <a:solidFill>
                <a:prstClr val="black"/>
              </a:solidFill>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The existing aboriginal and treaty rights of the aboriginal peoples of Canada are hereby recognized and affirmed. </a:t>
            </a:r>
            <a:br>
              <a:rPr lang="en-CA" altLang="en-US" sz="800" dirty="0"/>
            </a:br>
            <a:endParaRPr lang="en-CA" altLang="en-US" sz="800" dirty="0"/>
          </a:p>
          <a:p>
            <a:r>
              <a:rPr lang="en-CA" altLang="en-US" dirty="0"/>
              <a:t>In this Act, "aboriginal peoples of Canada" includes the Indian, Inuit and Métis peoples of Canada. </a:t>
            </a:r>
            <a:br>
              <a:rPr lang="en-CA" altLang="en-US" sz="800" dirty="0"/>
            </a:br>
            <a:endParaRPr lang="en-CA" altLang="en-US" sz="800" dirty="0"/>
          </a:p>
          <a:p>
            <a:r>
              <a:rPr lang="en-CA" altLang="en-US" dirty="0"/>
              <a:t>… "treaty rights" includes rights that now exist by way of land claims agreements or may be so acquired. </a:t>
            </a:r>
            <a:br>
              <a:rPr lang="en-CA" altLang="en-US" sz="800" dirty="0"/>
            </a:br>
            <a:endParaRPr lang="en-CA" altLang="en-US" sz="800" dirty="0"/>
          </a:p>
          <a:p>
            <a:r>
              <a:rPr lang="en-CA" altLang="en-US" dirty="0"/>
              <a:t>… guaranteed equally to male and female persons. </a:t>
            </a:r>
          </a:p>
          <a:p>
            <a:pPr eaLnBrk="1" hangingPunct="1"/>
            <a:endParaRPr lang="en-US" altLang="en-US" dirty="0"/>
          </a:p>
          <a:p>
            <a:pPr eaLnBrk="1" hangingPunct="1"/>
            <a:r>
              <a:rPr lang="en-US" altLang="en-US" dirty="0"/>
              <a:t>The word "existing" in section 35(1) has created the need for the Supreme Court to define what aboriginal rights "exist". The Supreme Court has ruled in </a:t>
            </a:r>
            <a:r>
              <a:rPr lang="en-US" altLang="en-US" i="1" dirty="0">
                <a:hlinkClick r:id="rId3" tooltip="R. v. Sparrow"/>
              </a:rPr>
              <a:t>R. v. Sparrow</a:t>
            </a:r>
            <a:r>
              <a:rPr lang="en-US" altLang="en-US" dirty="0"/>
              <a:t> that, before 1982, aboriginal rights existed by virtue of the common law. Common law could be changed by legislation. Therefore, before 1982, the federal Parliament could extinguish aboriginal rights, whereas it could no longer extinguish any rights that still existed in 1982.</a:t>
            </a:r>
          </a:p>
          <a:p>
            <a:pPr eaLnBrk="1" hangingPunct="1"/>
            <a:endParaRPr lang="en-US" altLang="en-US" dirty="0"/>
          </a:p>
          <a:p>
            <a:pPr eaLnBrk="1" hangingPunct="1"/>
            <a:r>
              <a:rPr lang="en-US" altLang="en-US" dirty="0"/>
              <a:t>Other sections of the Constitution Act, 1982 that address aboriginal rights include section 25 of the Charter and section 35.1, which sets expectations for aboriginal participation in the amendment of relevant constitutional provisions.</a:t>
            </a:r>
          </a:p>
        </p:txBody>
      </p:sp>
    </p:spTree>
    <p:extLst>
      <p:ext uri="{BB962C8B-B14F-4D97-AF65-F5344CB8AC3E}">
        <p14:creationId xmlns:p14="http://schemas.microsoft.com/office/powerpoint/2010/main" val="34765995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56</a:t>
            </a:fld>
            <a:endParaRPr lang="en-US"/>
          </a:p>
        </p:txBody>
      </p:sp>
    </p:spTree>
    <p:extLst>
      <p:ext uri="{BB962C8B-B14F-4D97-AF65-F5344CB8AC3E}">
        <p14:creationId xmlns:p14="http://schemas.microsoft.com/office/powerpoint/2010/main" val="24090246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57</a:t>
            </a:fld>
            <a:endParaRPr lang="en-US"/>
          </a:p>
        </p:txBody>
      </p:sp>
    </p:spTree>
    <p:extLst>
      <p:ext uri="{BB962C8B-B14F-4D97-AF65-F5344CB8AC3E}">
        <p14:creationId xmlns:p14="http://schemas.microsoft.com/office/powerpoint/2010/main" val="38219728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58</a:t>
            </a:fld>
            <a:endParaRPr lang="en-US"/>
          </a:p>
        </p:txBody>
      </p:sp>
    </p:spTree>
    <p:extLst>
      <p:ext uri="{BB962C8B-B14F-4D97-AF65-F5344CB8AC3E}">
        <p14:creationId xmlns:p14="http://schemas.microsoft.com/office/powerpoint/2010/main" val="21477286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59</a:t>
            </a:fld>
            <a:endParaRPr lang="en-US"/>
          </a:p>
        </p:txBody>
      </p:sp>
    </p:spTree>
    <p:extLst>
      <p:ext uri="{BB962C8B-B14F-4D97-AF65-F5344CB8AC3E}">
        <p14:creationId xmlns:p14="http://schemas.microsoft.com/office/powerpoint/2010/main" val="349219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60</a:t>
            </a:fld>
            <a:endParaRPr lang="en-US"/>
          </a:p>
        </p:txBody>
      </p:sp>
    </p:spTree>
    <p:extLst>
      <p:ext uri="{BB962C8B-B14F-4D97-AF65-F5344CB8AC3E}">
        <p14:creationId xmlns:p14="http://schemas.microsoft.com/office/powerpoint/2010/main" val="19600041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61</a:t>
            </a:fld>
            <a:endParaRPr lang="en-US"/>
          </a:p>
        </p:txBody>
      </p:sp>
    </p:spTree>
    <p:extLst>
      <p:ext uri="{BB962C8B-B14F-4D97-AF65-F5344CB8AC3E}">
        <p14:creationId xmlns:p14="http://schemas.microsoft.com/office/powerpoint/2010/main" val="181133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182563" marR="0" lvl="0" indent="-182563" algn="l" defTabSz="914400" rtl="0" eaLnBrk="1" fontAlgn="auto" latinLnBrk="0" hangingPunct="1">
              <a:lnSpc>
                <a:spcPct val="100000"/>
              </a:lnSpc>
              <a:spcBef>
                <a:spcPct val="20000"/>
              </a:spcBef>
              <a:spcAft>
                <a:spcPts val="600"/>
              </a:spcAft>
              <a:buClrTx/>
              <a:buSzTx/>
              <a:buFont typeface="Arial" pitchFamily="34" charset="0"/>
              <a:buChar char="•"/>
              <a:tabLst>
                <a:tab pos="182563" algn="l"/>
              </a:tabLst>
              <a:defRPr/>
            </a:pPr>
            <a:r>
              <a:rPr kumimoji="0" lang="en-CA" sz="2200" b="0" i="0" u="none" strike="noStrike" kern="1200" cap="none" spc="0" normalizeH="0" baseline="0" noProof="0" dirty="0">
                <a:ln>
                  <a:noFill/>
                </a:ln>
                <a:solidFill>
                  <a:prstClr val="black"/>
                </a:solidFill>
                <a:effectLst/>
                <a:uLnTx/>
                <a:uFillTx/>
                <a:latin typeface="+mn-lt"/>
                <a:ea typeface="+mn-ea"/>
                <a:cs typeface="+mn-cs"/>
              </a:rPr>
              <a:t>Partnership agreement applies to Central Group.  </a:t>
            </a:r>
          </a:p>
          <a:p>
            <a:pPr marL="630238" marR="0" lvl="1" indent="-173038"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CA" sz="1700" b="0" i="0" u="none" strike="noStrike" kern="1200" cap="none" spc="0" normalizeH="0" baseline="0" noProof="0" dirty="0">
                <a:ln>
                  <a:noFill/>
                </a:ln>
                <a:solidFill>
                  <a:prstClr val="black"/>
                </a:solidFill>
                <a:effectLst/>
                <a:uLnTx/>
                <a:uFillTx/>
                <a:latin typeface="+mn-lt"/>
                <a:ea typeface="+mn-ea"/>
                <a:cs typeface="+mn-cs"/>
              </a:rPr>
              <a:t>Specific action in the Central group.</a:t>
            </a:r>
          </a:p>
          <a:p>
            <a:pPr marL="630238" marR="0" lvl="1" indent="-173038"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CA" sz="1700" b="0" i="0" u="none" strike="noStrike" kern="1200" cap="none" spc="0" normalizeH="0" baseline="0" noProof="0" dirty="0">
                <a:ln>
                  <a:noFill/>
                </a:ln>
                <a:solidFill>
                  <a:prstClr val="black"/>
                </a:solidFill>
                <a:effectLst/>
                <a:uLnTx/>
                <a:uFillTx/>
                <a:latin typeface="+mn-lt"/>
                <a:ea typeface="+mn-ea"/>
                <a:cs typeface="+mn-cs"/>
              </a:rPr>
              <a:t>Moratorium in A2 and B3 zones.  </a:t>
            </a:r>
            <a:r>
              <a:rPr kumimoji="0" lang="en-CA" sz="1700" b="1" i="0" u="none" strike="noStrike" kern="1200" cap="none" spc="0" normalizeH="0" baseline="0" noProof="0" dirty="0">
                <a:ln>
                  <a:noFill/>
                </a:ln>
                <a:solidFill>
                  <a:srgbClr val="FF0000"/>
                </a:solidFill>
                <a:effectLst/>
                <a:highlight>
                  <a:srgbClr val="FFFF00"/>
                </a:highlight>
                <a:uLnTx/>
                <a:uFillTx/>
                <a:latin typeface="+mn-lt"/>
                <a:ea typeface="+mn-ea"/>
                <a:cs typeface="+mn-cs"/>
              </a:rPr>
              <a:t>Interim moratorium on </a:t>
            </a:r>
            <a:r>
              <a:rPr kumimoji="0" lang="en-CA" sz="1700" b="1" i="0" u="sng" strike="noStrike" kern="1200" cap="none" spc="0" normalizeH="0" baseline="0" noProof="0" dirty="0">
                <a:ln>
                  <a:noFill/>
                </a:ln>
                <a:solidFill>
                  <a:srgbClr val="FF0000"/>
                </a:solidFill>
                <a:effectLst/>
                <a:highlight>
                  <a:srgbClr val="FFFF00"/>
                </a:highlight>
                <a:uLnTx/>
                <a:uFillTx/>
                <a:latin typeface="+mn-lt"/>
                <a:ea typeface="+mn-ea"/>
                <a:cs typeface="+mn-cs"/>
              </a:rPr>
              <a:t>new applications </a:t>
            </a:r>
            <a:r>
              <a:rPr kumimoji="0" lang="en-CA" sz="1700" b="1" i="0" u="none" strike="noStrike" kern="1200" cap="none" spc="0" normalizeH="0" baseline="0" noProof="0" dirty="0">
                <a:ln>
                  <a:noFill/>
                </a:ln>
                <a:solidFill>
                  <a:srgbClr val="FF0000"/>
                </a:solidFill>
                <a:effectLst/>
                <a:highlight>
                  <a:srgbClr val="FFFF00"/>
                </a:highlight>
                <a:uLnTx/>
                <a:uFillTx/>
                <a:latin typeface="+mn-lt"/>
                <a:ea typeface="+mn-ea"/>
                <a:cs typeface="+mn-cs"/>
              </a:rPr>
              <a:t>but agreement commits to making these areas permanent or at a minimum renewing as interim </a:t>
            </a:r>
          </a:p>
          <a:p>
            <a:pPr marL="630238" marR="0" lvl="1" indent="-173038"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CA" sz="1700" b="0" i="0" u="none" strike="noStrike" kern="1200" cap="none" spc="0" normalizeH="0" baseline="0" noProof="0" dirty="0">
                <a:ln>
                  <a:noFill/>
                </a:ln>
                <a:solidFill>
                  <a:prstClr val="black"/>
                </a:solidFill>
                <a:effectLst/>
                <a:uLnTx/>
                <a:uFillTx/>
                <a:latin typeface="+mn-lt"/>
                <a:ea typeface="+mn-ea"/>
                <a:cs typeface="+mn-cs"/>
              </a:rPr>
              <a:t>Reconfirms commitment to the Klinse-za park B2  </a:t>
            </a:r>
            <a:r>
              <a:rPr kumimoji="0" lang="en-CA" sz="1700" b="1" i="0" u="none" strike="noStrike" kern="1200" cap="none" spc="0" normalizeH="0" baseline="0" noProof="0" dirty="0">
                <a:ln>
                  <a:noFill/>
                </a:ln>
                <a:solidFill>
                  <a:prstClr val="black"/>
                </a:solidFill>
                <a:effectLst/>
                <a:uLnTx/>
                <a:uFillTx/>
                <a:latin typeface="+mn-lt"/>
                <a:ea typeface="+mn-ea"/>
                <a:cs typeface="+mn-cs"/>
              </a:rPr>
              <a:t>I would tell them that the B2 Park has been approved for the base (next page map)</a:t>
            </a:r>
          </a:p>
          <a:p>
            <a:pPr marL="630238" marR="0" lvl="1" indent="-173038"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CA" sz="1700" b="0" i="0" u="none" strike="noStrike" kern="1200" cap="none" spc="0" normalizeH="0" baseline="0" noProof="0" dirty="0">
                <a:ln>
                  <a:noFill/>
                </a:ln>
                <a:solidFill>
                  <a:prstClr val="black"/>
                </a:solidFill>
                <a:effectLst/>
                <a:uLnTx/>
                <a:uFillTx/>
                <a:latin typeface="+mn-lt"/>
                <a:ea typeface="+mn-ea"/>
                <a:cs typeface="+mn-cs"/>
              </a:rPr>
              <a:t>New Land Use Objectives  </a:t>
            </a:r>
            <a:r>
              <a:rPr kumimoji="0" lang="en-CA" sz="1700" b="1" i="0" u="none" strike="noStrike" kern="1200" cap="none" spc="0" normalizeH="0" baseline="0" noProof="0" dirty="0">
                <a:ln>
                  <a:noFill/>
                </a:ln>
                <a:solidFill>
                  <a:prstClr val="black"/>
                </a:solidFill>
                <a:effectLst/>
                <a:uLnTx/>
                <a:uFillTx/>
                <a:latin typeface="+mn-lt"/>
                <a:ea typeface="+mn-ea"/>
                <a:cs typeface="+mn-cs"/>
              </a:rPr>
              <a:t>Committee in place to work through the provincial rep on the TWG</a:t>
            </a:r>
          </a:p>
          <a:p>
            <a:pPr marL="630238" marR="0" lvl="1" indent="-173038"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CA" sz="1700" b="0" i="0" u="none" strike="noStrike" kern="1200" cap="none" spc="0" normalizeH="0" baseline="0" noProof="0" dirty="0">
                <a:ln>
                  <a:noFill/>
                </a:ln>
                <a:solidFill>
                  <a:prstClr val="black"/>
                </a:solidFill>
                <a:effectLst/>
                <a:uLnTx/>
                <a:uFillTx/>
                <a:latin typeface="+mn-lt"/>
                <a:ea typeface="+mn-ea"/>
                <a:cs typeface="+mn-cs"/>
              </a:rPr>
              <a:t>Caribou Recovery Committee  </a:t>
            </a:r>
            <a:r>
              <a:rPr kumimoji="0" lang="en-CA" sz="1700" b="1" i="0" u="none" strike="noStrike" kern="1200" cap="none" spc="0" normalizeH="0" baseline="0" noProof="0" dirty="0">
                <a:ln>
                  <a:noFill/>
                </a:ln>
                <a:solidFill>
                  <a:prstClr val="black"/>
                </a:solidFill>
                <a:effectLst/>
                <a:uLnTx/>
                <a:uFillTx/>
                <a:latin typeface="+mn-lt"/>
                <a:ea typeface="+mn-ea"/>
                <a:cs typeface="+mn-cs"/>
              </a:rPr>
              <a:t>Reviews new applications in the A1, B1 and B4 zones new language in the agreement that confirms Local governments will be engaged if the application warrants this.</a:t>
            </a:r>
          </a:p>
          <a:p>
            <a:pPr marL="630238" marR="0" lvl="1" indent="-173038"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CA" sz="1700" b="0" i="0" u="none" strike="noStrike" kern="1200" cap="none" spc="0" normalizeH="0" baseline="0" noProof="0" dirty="0">
                <a:ln>
                  <a:noFill/>
                </a:ln>
                <a:solidFill>
                  <a:prstClr val="black"/>
                </a:solidFill>
                <a:effectLst/>
                <a:uLnTx/>
                <a:uFillTx/>
                <a:latin typeface="+mn-lt"/>
                <a:ea typeface="+mn-ea"/>
                <a:cs typeface="+mn-cs"/>
              </a:rPr>
              <a:t>Snowmobile Advisory Committee </a:t>
            </a:r>
            <a:r>
              <a:rPr kumimoji="0" lang="en-CA" sz="1700" b="1" i="0" u="none" strike="noStrike" kern="1200" cap="none" spc="0" normalizeH="0" baseline="0" noProof="0" dirty="0">
                <a:ln>
                  <a:noFill/>
                </a:ln>
                <a:solidFill>
                  <a:prstClr val="black"/>
                </a:solidFill>
                <a:effectLst/>
                <a:uLnTx/>
                <a:uFillTx/>
                <a:latin typeface="+mn-lt"/>
                <a:ea typeface="+mn-ea"/>
                <a:cs typeface="+mn-cs"/>
              </a:rPr>
              <a:t>– includes reps from S. Peace clubs, local governments, WMFN, SFN, Canada and BC</a:t>
            </a:r>
          </a:p>
          <a:p>
            <a:pPr marL="457200" marR="0" lvl="1" indent="0" algn="l" defTabSz="914400" rtl="0" eaLnBrk="1" fontAlgn="auto" latinLnBrk="0" hangingPunct="1">
              <a:lnSpc>
                <a:spcPct val="100000"/>
              </a:lnSpc>
              <a:spcBef>
                <a:spcPct val="20000"/>
              </a:spcBef>
              <a:spcAft>
                <a:spcPts val="600"/>
              </a:spcAft>
              <a:buClrTx/>
              <a:buSzTx/>
              <a:buFont typeface="Arial" pitchFamily="34" charset="0"/>
              <a:buNone/>
              <a:tabLst/>
              <a:defRPr/>
            </a:pPr>
            <a:endParaRPr kumimoji="0" lang="en-CA" sz="1700" b="1" i="0" u="none" strike="noStrike" kern="1200" cap="none" spc="0" normalizeH="0" baseline="0" noProof="0" dirty="0">
              <a:ln>
                <a:noFill/>
              </a:ln>
              <a:solidFill>
                <a:prstClr val="black"/>
              </a:solidFill>
              <a:effectLst/>
              <a:uLnTx/>
              <a:uFillTx/>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08D93B66-8903-4EA2-B871-69803C97379D}" type="slidenum">
              <a:rPr lang="en-CA" smtClean="0"/>
              <a:pPr/>
              <a:t>6</a:t>
            </a:fld>
            <a:endParaRPr lang="en-CA" dirty="0"/>
          </a:p>
        </p:txBody>
      </p:sp>
    </p:spTree>
    <p:extLst>
      <p:ext uri="{BB962C8B-B14F-4D97-AF65-F5344CB8AC3E}">
        <p14:creationId xmlns:p14="http://schemas.microsoft.com/office/powerpoint/2010/main" val="21131921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62</a:t>
            </a:fld>
            <a:endParaRPr lang="en-US"/>
          </a:p>
        </p:txBody>
      </p:sp>
    </p:spTree>
    <p:extLst>
      <p:ext uri="{BB962C8B-B14F-4D97-AF65-F5344CB8AC3E}">
        <p14:creationId xmlns:p14="http://schemas.microsoft.com/office/powerpoint/2010/main" val="14811740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r>
              <a:rPr lang="en-CA" sz="2400" dirty="0"/>
              <a:t>Purpose of the Act: </a:t>
            </a:r>
          </a:p>
          <a:p>
            <a:pPr lvl="0">
              <a:buClr>
                <a:srgbClr val="009BD2"/>
              </a:buClr>
            </a:pPr>
            <a:r>
              <a:rPr lang="en-CA" sz="2400" dirty="0"/>
              <a:t>(a) to affirm the application of the Declaration to the laws of British Columbia; </a:t>
            </a:r>
          </a:p>
          <a:p>
            <a:pPr lvl="0">
              <a:buClr>
                <a:srgbClr val="009BD2"/>
              </a:buClr>
            </a:pPr>
            <a:r>
              <a:rPr lang="en-CA" sz="2400" dirty="0"/>
              <a:t>(b) to contribute to the implementation of the Declaration; </a:t>
            </a:r>
          </a:p>
          <a:p>
            <a:pPr lvl="0">
              <a:buClr>
                <a:srgbClr val="009BD2"/>
              </a:buClr>
            </a:pPr>
            <a:r>
              <a:rPr lang="en-CA" sz="2400" dirty="0"/>
              <a:t>(c) to support the affirmation of, and develop relationships with, Indigenous governing bodies.</a:t>
            </a:r>
          </a:p>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63</a:t>
            </a:fld>
            <a:endParaRPr lang="en-US"/>
          </a:p>
        </p:txBody>
      </p:sp>
    </p:spTree>
    <p:extLst>
      <p:ext uri="{BB962C8B-B14F-4D97-AF65-F5344CB8AC3E}">
        <p14:creationId xmlns:p14="http://schemas.microsoft.com/office/powerpoint/2010/main" val="1184505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64</a:t>
            </a:fld>
            <a:endParaRPr lang="en-US"/>
          </a:p>
        </p:txBody>
      </p:sp>
    </p:spTree>
    <p:extLst>
      <p:ext uri="{BB962C8B-B14F-4D97-AF65-F5344CB8AC3E}">
        <p14:creationId xmlns:p14="http://schemas.microsoft.com/office/powerpoint/2010/main" val="5091422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r>
              <a:rPr lang="en-CA" sz="2400" dirty="0"/>
              <a:t>2. Mechanisms within the other relevant legislation are required – therefore consequential amendments to other legislation would be required (currently only the Environmental Assessment Act enables this)</a:t>
            </a:r>
          </a:p>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65</a:t>
            </a:fld>
            <a:endParaRPr lang="en-US"/>
          </a:p>
        </p:txBody>
      </p:sp>
    </p:spTree>
    <p:extLst>
      <p:ext uri="{BB962C8B-B14F-4D97-AF65-F5344CB8AC3E}">
        <p14:creationId xmlns:p14="http://schemas.microsoft.com/office/powerpoint/2010/main" val="21309748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buClr>
                <a:srgbClr val="009BD2"/>
              </a:buClr>
            </a:pPr>
            <a:r>
              <a:rPr lang="en-CA" sz="2400" dirty="0"/>
              <a:t>The Declaration Act will allow the Province to enter into agreements with Indigenous governments besides Indian Act Bands, Treaty Nations and incorporated organizations (such as societies). </a:t>
            </a:r>
          </a:p>
          <a:p>
            <a:pPr lvl="0">
              <a:buClr>
                <a:srgbClr val="009BD2"/>
              </a:buClr>
            </a:pPr>
            <a:r>
              <a:rPr lang="en-CA" sz="2400" dirty="0"/>
              <a:t>This means the provincial government could enter into agreements with other forms of Indigenous governments – for example multiple Nations working together as a collective, or hereditary governments – where those Nations so choose. </a:t>
            </a:r>
          </a:p>
          <a:p>
            <a:pPr lvl="0">
              <a:buClr>
                <a:srgbClr val="009BD2"/>
              </a:buClr>
            </a:pPr>
            <a:r>
              <a:rPr lang="en-CA" sz="2400" dirty="0"/>
              <a:t>***An important criteria is that the Indigenous government or entity is recognized by its citizens as representing their Nation.***</a:t>
            </a:r>
          </a:p>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66</a:t>
            </a:fld>
            <a:endParaRPr lang="en-US"/>
          </a:p>
        </p:txBody>
      </p:sp>
    </p:spTree>
    <p:extLst>
      <p:ext uri="{BB962C8B-B14F-4D97-AF65-F5344CB8AC3E}">
        <p14:creationId xmlns:p14="http://schemas.microsoft.com/office/powerpoint/2010/main" val="17273100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67</a:t>
            </a:fld>
            <a:endParaRPr lang="en-US"/>
          </a:p>
        </p:txBody>
      </p:sp>
    </p:spTree>
    <p:extLst>
      <p:ext uri="{BB962C8B-B14F-4D97-AF65-F5344CB8AC3E}">
        <p14:creationId xmlns:p14="http://schemas.microsoft.com/office/powerpoint/2010/main" val="92128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68</a:t>
            </a:fld>
            <a:endParaRPr lang="en-US"/>
          </a:p>
        </p:txBody>
      </p:sp>
    </p:spTree>
    <p:extLst>
      <p:ext uri="{BB962C8B-B14F-4D97-AF65-F5344CB8AC3E}">
        <p14:creationId xmlns:p14="http://schemas.microsoft.com/office/powerpoint/2010/main" val="36148778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69</a:t>
            </a:fld>
            <a:endParaRPr lang="en-US"/>
          </a:p>
        </p:txBody>
      </p:sp>
    </p:spTree>
    <p:extLst>
      <p:ext uri="{BB962C8B-B14F-4D97-AF65-F5344CB8AC3E}">
        <p14:creationId xmlns:p14="http://schemas.microsoft.com/office/powerpoint/2010/main" val="2126199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a:p>
            <a:pPr lvl="0">
              <a:buClr>
                <a:srgbClr val="009BD2"/>
              </a:buClr>
            </a:pPr>
            <a:r>
              <a:rPr lang="en-US" sz="2400" dirty="0"/>
              <a:t>IRPP</a:t>
            </a:r>
          </a:p>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70</a:t>
            </a:fld>
            <a:endParaRPr lang="en-US"/>
          </a:p>
        </p:txBody>
      </p:sp>
    </p:spTree>
    <p:extLst>
      <p:ext uri="{BB962C8B-B14F-4D97-AF65-F5344CB8AC3E}">
        <p14:creationId xmlns:p14="http://schemas.microsoft.com/office/powerpoint/2010/main" val="40218123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71</a:t>
            </a:fld>
            <a:endParaRPr lang="en-US"/>
          </a:p>
        </p:txBody>
      </p:sp>
    </p:spTree>
    <p:extLst>
      <p:ext uri="{BB962C8B-B14F-4D97-AF65-F5344CB8AC3E}">
        <p14:creationId xmlns:p14="http://schemas.microsoft.com/office/powerpoint/2010/main" val="3231862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tab pos="182563" algn="l"/>
              </a:tabLst>
              <a:defRPr/>
            </a:pPr>
            <a:endParaRPr kumimoji="0" lang="en-CA" sz="2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08D93B66-8903-4EA2-B871-69803C97379D}" type="slidenum">
              <a:rPr lang="en-CA" smtClean="0"/>
              <a:pPr/>
              <a:t>7</a:t>
            </a:fld>
            <a:endParaRPr lang="en-CA" dirty="0"/>
          </a:p>
        </p:txBody>
      </p:sp>
    </p:spTree>
    <p:extLst>
      <p:ext uri="{BB962C8B-B14F-4D97-AF65-F5344CB8AC3E}">
        <p14:creationId xmlns:p14="http://schemas.microsoft.com/office/powerpoint/2010/main" val="32632577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72</a:t>
            </a:fld>
            <a:endParaRPr lang="en-US"/>
          </a:p>
        </p:txBody>
      </p:sp>
    </p:spTree>
    <p:extLst>
      <p:ext uri="{BB962C8B-B14F-4D97-AF65-F5344CB8AC3E}">
        <p14:creationId xmlns:p14="http://schemas.microsoft.com/office/powerpoint/2010/main" val="10635127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73</a:t>
            </a:fld>
            <a:endParaRPr lang="en-US"/>
          </a:p>
        </p:txBody>
      </p:sp>
    </p:spTree>
    <p:extLst>
      <p:ext uri="{BB962C8B-B14F-4D97-AF65-F5344CB8AC3E}">
        <p14:creationId xmlns:p14="http://schemas.microsoft.com/office/powerpoint/2010/main" val="10992682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74</a:t>
            </a:fld>
            <a:endParaRPr lang="en-US"/>
          </a:p>
        </p:txBody>
      </p:sp>
    </p:spTree>
    <p:extLst>
      <p:ext uri="{BB962C8B-B14F-4D97-AF65-F5344CB8AC3E}">
        <p14:creationId xmlns:p14="http://schemas.microsoft.com/office/powerpoint/2010/main" val="1240691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75</a:t>
            </a:fld>
            <a:endParaRPr lang="en-US"/>
          </a:p>
        </p:txBody>
      </p:sp>
    </p:spTree>
    <p:extLst>
      <p:ext uri="{BB962C8B-B14F-4D97-AF65-F5344CB8AC3E}">
        <p14:creationId xmlns:p14="http://schemas.microsoft.com/office/powerpoint/2010/main" val="23058262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76</a:t>
            </a:fld>
            <a:endParaRPr lang="en-US"/>
          </a:p>
        </p:txBody>
      </p:sp>
    </p:spTree>
    <p:extLst>
      <p:ext uri="{BB962C8B-B14F-4D97-AF65-F5344CB8AC3E}">
        <p14:creationId xmlns:p14="http://schemas.microsoft.com/office/powerpoint/2010/main" val="17172666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77</a:t>
            </a:fld>
            <a:endParaRPr lang="en-US"/>
          </a:p>
        </p:txBody>
      </p:sp>
    </p:spTree>
    <p:extLst>
      <p:ext uri="{BB962C8B-B14F-4D97-AF65-F5344CB8AC3E}">
        <p14:creationId xmlns:p14="http://schemas.microsoft.com/office/powerpoint/2010/main" val="3432368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9BD2"/>
              </a:buClr>
            </a:pPr>
            <a:endParaRPr lang="en-US" sz="2400" dirty="0"/>
          </a:p>
        </p:txBody>
      </p:sp>
      <p:sp>
        <p:nvSpPr>
          <p:cNvPr id="4" name="Slide Number Placeholder 3"/>
          <p:cNvSpPr>
            <a:spLocks noGrp="1"/>
          </p:cNvSpPr>
          <p:nvPr>
            <p:ph type="sldNum" sz="quarter" idx="10"/>
          </p:nvPr>
        </p:nvSpPr>
        <p:spPr/>
        <p:txBody>
          <a:bodyPr/>
          <a:lstStyle/>
          <a:p>
            <a:fld id="{F8109D9A-193F-419B-BAB1-52233227ACD9}" type="slidenum">
              <a:rPr lang="en-US" smtClean="0"/>
              <a:t>78</a:t>
            </a:fld>
            <a:endParaRPr lang="en-US"/>
          </a:p>
        </p:txBody>
      </p:sp>
    </p:spTree>
    <p:extLst>
      <p:ext uri="{BB962C8B-B14F-4D97-AF65-F5344CB8AC3E}">
        <p14:creationId xmlns:p14="http://schemas.microsoft.com/office/powerpoint/2010/main" val="3553321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6A0FCA1-7D56-4679-9A0F-57B0D99A2006}" type="slidenum">
              <a:rPr lang="en-CA" smtClean="0"/>
              <a:pPr/>
              <a:t>8</a:t>
            </a:fld>
            <a:endParaRPr lang="en-CA" dirty="0"/>
          </a:p>
        </p:txBody>
      </p:sp>
    </p:spTree>
    <p:extLst>
      <p:ext uri="{BB962C8B-B14F-4D97-AF65-F5344CB8AC3E}">
        <p14:creationId xmlns:p14="http://schemas.microsoft.com/office/powerpoint/2010/main" val="1229155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spcAft>
                <a:spcPts val="600"/>
              </a:spcAft>
              <a:buFont typeface="Arial" panose="020B0604020202020204" pitchFamily="34" charset="0"/>
              <a:buChar char="•"/>
            </a:pPr>
            <a:r>
              <a:rPr lang="en-CA" sz="1600" b="1" dirty="0"/>
              <a:t>Scope: </a:t>
            </a:r>
            <a:r>
              <a:rPr lang="en-CA" sz="1600" dirty="0"/>
              <a:t>Southern Mountain Caribou Federal Recovery Strategy Area (green boundary on map)</a:t>
            </a:r>
          </a:p>
          <a:p>
            <a:pPr marL="285750" indent="-285750">
              <a:spcAft>
                <a:spcPts val="600"/>
              </a:spcAft>
              <a:buFont typeface="Arial" panose="020B0604020202020204" pitchFamily="34" charset="0"/>
              <a:buChar char="•"/>
            </a:pPr>
            <a:r>
              <a:rPr lang="en-CA" sz="1600" b="1" dirty="0"/>
              <a:t>Parties: </a:t>
            </a:r>
            <a:r>
              <a:rPr lang="en-CA" sz="1600" dirty="0"/>
              <a:t>Environment Climate Change Canada and B.C.</a:t>
            </a:r>
          </a:p>
          <a:p>
            <a:pPr marL="285750" indent="-285750">
              <a:buFont typeface="Arial" panose="020B0604020202020204" pitchFamily="34" charset="0"/>
              <a:buChar char="•"/>
            </a:pPr>
            <a:r>
              <a:rPr lang="en-CA" sz="1600" b="1" dirty="0"/>
              <a:t>Benefits: </a:t>
            </a:r>
          </a:p>
          <a:p>
            <a:pPr marL="742950" lvl="1" indent="-285750">
              <a:buFont typeface="Courier New" panose="02070309020205020404" pitchFamily="49" charset="0"/>
              <a:buChar char="o"/>
            </a:pPr>
            <a:r>
              <a:rPr lang="en-CA" sz="1600" dirty="0"/>
              <a:t>Aligns B.C.’s Caribou Recovery Program Plan with Federal objectives and expectations.</a:t>
            </a:r>
          </a:p>
          <a:p>
            <a:pPr marL="742950" lvl="1" indent="-285750">
              <a:buFont typeface="Courier New" panose="02070309020205020404" pitchFamily="49" charset="0"/>
              <a:buChar char="o"/>
            </a:pPr>
            <a:r>
              <a:rPr lang="en-CA" sz="1600" dirty="0"/>
              <a:t>Positive, collaborative approach to Caribou Recovery.</a:t>
            </a:r>
          </a:p>
          <a:p>
            <a:pPr marL="742950" lvl="1" indent="-285750">
              <a:buFont typeface="Courier New" panose="02070309020205020404" pitchFamily="49" charset="0"/>
              <a:buChar char="o"/>
            </a:pPr>
            <a:r>
              <a:rPr lang="en-CA" sz="1600" dirty="0"/>
              <a:t>Could reduce potential for a federal Section 80 SARA Protection Order. </a:t>
            </a:r>
          </a:p>
          <a:p>
            <a:pPr marL="742950" lvl="1" indent="-285750">
              <a:buFont typeface="Courier New" panose="02070309020205020404" pitchFamily="49" charset="0"/>
              <a:buChar char="o"/>
            </a:pPr>
            <a:r>
              <a:rPr lang="en-CA" sz="1600" dirty="0"/>
              <a:t>Access federal funding.</a:t>
            </a:r>
          </a:p>
          <a:p>
            <a:pPr marL="742950" lvl="1" indent="-285750">
              <a:buFont typeface="Courier New" panose="02070309020205020404" pitchFamily="49" charset="0"/>
              <a:buChar char="o"/>
            </a:pPr>
            <a:r>
              <a:rPr lang="en-CA" sz="1600" dirty="0"/>
              <a:t>Demonstrates a strong stance on species at risk recovery and reconciliation.</a:t>
            </a:r>
          </a:p>
          <a:p>
            <a:pPr marL="285750" indent="-285750">
              <a:spcAft>
                <a:spcPts val="600"/>
              </a:spcAft>
              <a:buFont typeface="Arial" panose="020B0604020202020204" pitchFamily="34" charset="0"/>
              <a:buChar char="•"/>
            </a:pPr>
            <a:r>
              <a:rPr lang="en-CA" sz="1600" b="1" dirty="0"/>
              <a:t>Potential Impacts: </a:t>
            </a:r>
            <a:r>
              <a:rPr lang="en-CA" sz="1600" dirty="0"/>
              <a:t>Agreement does not include prescribed protected areas. Development of herd plans through collaborative process with First Nations and stakeholders. </a:t>
            </a:r>
          </a:p>
          <a:p>
            <a:endParaRPr lang="en-CA" dirty="0"/>
          </a:p>
        </p:txBody>
      </p:sp>
      <p:sp>
        <p:nvSpPr>
          <p:cNvPr id="4" name="Slide Number Placeholder 3"/>
          <p:cNvSpPr>
            <a:spLocks noGrp="1"/>
          </p:cNvSpPr>
          <p:nvPr>
            <p:ph type="sldNum" sz="quarter" idx="5"/>
          </p:nvPr>
        </p:nvSpPr>
        <p:spPr/>
        <p:txBody>
          <a:bodyPr/>
          <a:lstStyle/>
          <a:p>
            <a:fld id="{08D93B66-8903-4EA2-B871-69803C97379D}" type="slidenum">
              <a:rPr lang="en-CA" smtClean="0"/>
              <a:pPr/>
              <a:t>9</a:t>
            </a:fld>
            <a:endParaRPr lang="en-CA" dirty="0"/>
          </a:p>
        </p:txBody>
      </p:sp>
    </p:spTree>
    <p:extLst>
      <p:ext uri="{BB962C8B-B14F-4D97-AF65-F5344CB8AC3E}">
        <p14:creationId xmlns:p14="http://schemas.microsoft.com/office/powerpoint/2010/main" val="3726357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400" b="1">
                <a:effectLst>
                  <a:outerShdw blurRad="38100" dist="38100" dir="2700000" algn="tl">
                    <a:srgbClr val="000000">
                      <a:alpha val="43137"/>
                    </a:srgbClr>
                  </a:outerShdw>
                </a:effectLst>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p:txBody>
          <a:bodyPr/>
          <a:lstStyle/>
          <a:p>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62462EB4-C50B-4D50-AFFF-CDD0574E17D7}"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BDF6-E8DA-3041-944B-99BFB1489335}"/>
              </a:ext>
            </a:extLst>
          </p:cNvPr>
          <p:cNvSpPr>
            <a:spLocks noGrp="1"/>
          </p:cNvSpPr>
          <p:nvPr>
            <p:ph type="title" hasCustomPrompt="1"/>
          </p:nvPr>
        </p:nvSpPr>
        <p:spPr/>
        <p:txBody>
          <a:bodyPr anchor="b" anchorCtr="0">
            <a:normAutofit/>
          </a:bodyPr>
          <a:lstStyle>
            <a:lvl1pPr>
              <a:defRPr sz="4400" b="0"/>
            </a:lvl1pPr>
          </a:lstStyle>
          <a:p>
            <a:r>
              <a:rPr lang="en-US" dirty="0"/>
              <a:t>Click to edit header</a:t>
            </a:r>
          </a:p>
        </p:txBody>
      </p:sp>
      <p:sp>
        <p:nvSpPr>
          <p:cNvPr id="3" name="Content Placeholder 2">
            <a:extLst>
              <a:ext uri="{FF2B5EF4-FFF2-40B4-BE49-F238E27FC236}">
                <a16:creationId xmlns:a16="http://schemas.microsoft.com/office/drawing/2014/main" id="{1EE6CD3E-0DE0-1844-ADB1-FA453513ED04}"/>
              </a:ext>
            </a:extLst>
          </p:cNvPr>
          <p:cNvSpPr>
            <a:spLocks noGrp="1"/>
          </p:cNvSpPr>
          <p:nvPr>
            <p:ph idx="1" hasCustomPrompt="1"/>
          </p:nvPr>
        </p:nvSpPr>
        <p:spPr/>
        <p:txBody>
          <a:bodyPr/>
          <a:lstStyle>
            <a:lvl1pPr marL="271463" indent="-271463">
              <a:buClr>
                <a:schemeClr val="accent6"/>
              </a:buClr>
              <a:buSzPct val="90000"/>
              <a:buFont typeface="Wingdings" pitchFamily="2" charset="2"/>
              <a:buChar char="§"/>
              <a:tabLst/>
              <a:defRPr sz="3200">
                <a:latin typeface="+mj-lt"/>
              </a:defRPr>
            </a:lvl1pPr>
            <a:lvl2pPr marL="712788" indent="-255588">
              <a:buClr>
                <a:schemeClr val="accent6"/>
              </a:buClr>
              <a:buFont typeface="Wingdings" pitchFamily="2" charset="2"/>
              <a:buChar char="§"/>
              <a:tabLst/>
              <a:defRPr sz="2800"/>
            </a:lvl2pPr>
            <a:lvl3pPr marL="1155700" indent="-241300">
              <a:buClr>
                <a:schemeClr val="accent6"/>
              </a:buClr>
              <a:buFont typeface="Wingdings" pitchFamily="2" charset="2"/>
              <a:buChar char="§"/>
              <a:tabLst/>
              <a:defRPr sz="2800"/>
            </a:lvl3pPr>
            <a:lvl4pPr marL="1654175" indent="-282575">
              <a:buClr>
                <a:schemeClr val="accent6"/>
              </a:buClr>
              <a:buFont typeface="Wingdings" pitchFamily="2" charset="2"/>
              <a:buChar char="§"/>
              <a:tabLst/>
              <a:defRPr sz="2800"/>
            </a:lvl4pPr>
            <a:lvl5pPr marL="2097088" indent="-268288">
              <a:buClr>
                <a:schemeClr val="accent6"/>
              </a:buClr>
              <a:buFont typeface="Wingdings" pitchFamily="2" charset="2"/>
              <a:buChar char="§"/>
              <a:tabLst/>
              <a:defRPr sz="2800"/>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5F9F40B8-5374-934D-8B53-2B81D57BF1A3}"/>
              </a:ext>
            </a:extLst>
          </p:cNvPr>
          <p:cNvSpPr>
            <a:spLocks noGrp="1"/>
          </p:cNvSpPr>
          <p:nvPr>
            <p:ph type="ftr" sz="quarter" idx="3"/>
          </p:nvPr>
        </p:nvSpPr>
        <p:spPr>
          <a:xfrm>
            <a:off x="6082145" y="6264002"/>
            <a:ext cx="2334033" cy="365125"/>
          </a:xfrm>
          <a:prstGeom prst="rect">
            <a:avLst/>
          </a:prstGeom>
        </p:spPr>
        <p:txBody>
          <a:bodyPr vert="horz" lIns="91440" tIns="45720" rIns="0" bIns="45720" rtlCol="0" anchor="ctr"/>
          <a:lstStyle>
            <a:lvl1pPr algn="ctr">
              <a:defRPr sz="1200">
                <a:solidFill>
                  <a:schemeClr val="tx1">
                    <a:tint val="75000"/>
                  </a:schemeClr>
                </a:solidFill>
                <a:latin typeface="+mj-lt"/>
              </a:defRPr>
            </a:lvl1pPr>
          </a:lstStyle>
          <a:p>
            <a:pPr algn="r"/>
            <a:r>
              <a:rPr lang="en-US" dirty="0"/>
              <a:t>Land Use Planning</a:t>
            </a:r>
          </a:p>
        </p:txBody>
      </p:sp>
      <p:sp>
        <p:nvSpPr>
          <p:cNvPr id="11" name="Slide Number Placeholder 5">
            <a:extLst>
              <a:ext uri="{FF2B5EF4-FFF2-40B4-BE49-F238E27FC236}">
                <a16:creationId xmlns:a16="http://schemas.microsoft.com/office/drawing/2014/main" id="{AA8FC444-9337-F64D-82D2-C55F12C45C3E}"/>
              </a:ext>
            </a:extLst>
          </p:cNvPr>
          <p:cNvSpPr>
            <a:spLocks noGrp="1"/>
          </p:cNvSpPr>
          <p:nvPr>
            <p:ph type="sldNum" sz="quarter" idx="4"/>
          </p:nvPr>
        </p:nvSpPr>
        <p:spPr>
          <a:xfrm>
            <a:off x="8411136" y="6264002"/>
            <a:ext cx="345911" cy="365125"/>
          </a:xfrm>
          <a:prstGeom prst="rect">
            <a:avLst/>
          </a:prstGeom>
        </p:spPr>
        <p:txBody>
          <a:bodyPr vert="horz" lIns="91440" tIns="45720" rIns="0" bIns="45720" rtlCol="0" anchor="ctr"/>
          <a:lstStyle>
            <a:lvl1pPr algn="r">
              <a:defRPr sz="1200">
                <a:solidFill>
                  <a:schemeClr val="tx1">
                    <a:tint val="75000"/>
                  </a:schemeClr>
                </a:solidFill>
                <a:latin typeface="+mj-lt"/>
              </a:defRPr>
            </a:lvl1pPr>
          </a:lstStyle>
          <a:p>
            <a:r>
              <a:rPr lang="en-CA" dirty="0"/>
              <a:t>|   </a:t>
            </a:r>
            <a:fld id="{41140750-9426-6447-9556-3289E9D36296}" type="slidenum">
              <a:rPr lang="en-US" smtClean="0"/>
              <a:pPr/>
              <a:t>‹#›</a:t>
            </a:fld>
            <a:endParaRPr lang="en-US" dirty="0"/>
          </a:p>
        </p:txBody>
      </p:sp>
    </p:spTree>
    <p:extLst>
      <p:ext uri="{BB962C8B-B14F-4D97-AF65-F5344CB8AC3E}">
        <p14:creationId xmlns:p14="http://schemas.microsoft.com/office/powerpoint/2010/main" val="2162009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BDF6-E8DA-3041-944B-99BFB1489335}"/>
              </a:ext>
            </a:extLst>
          </p:cNvPr>
          <p:cNvSpPr>
            <a:spLocks noGrp="1"/>
          </p:cNvSpPr>
          <p:nvPr>
            <p:ph type="title" hasCustomPrompt="1"/>
          </p:nvPr>
        </p:nvSpPr>
        <p:spPr>
          <a:xfrm>
            <a:off x="381000" y="544575"/>
            <a:ext cx="7829550" cy="1218144"/>
          </a:xfrm>
        </p:spPr>
        <p:txBody>
          <a:bodyPr anchor="b" anchorCtr="0">
            <a:normAutofit/>
          </a:bodyPr>
          <a:lstStyle>
            <a:lvl1pPr>
              <a:defRPr sz="4400" b="0">
                <a:solidFill>
                  <a:schemeClr val="accent6"/>
                </a:solidFill>
              </a:defRPr>
            </a:lvl1pPr>
          </a:lstStyle>
          <a:p>
            <a:r>
              <a:rPr lang="en-US" dirty="0"/>
              <a:t>Click to edit chart title</a:t>
            </a:r>
          </a:p>
        </p:txBody>
      </p:sp>
      <p:sp>
        <p:nvSpPr>
          <p:cNvPr id="8" name="Footer Placeholder 4">
            <a:extLst>
              <a:ext uri="{FF2B5EF4-FFF2-40B4-BE49-F238E27FC236}">
                <a16:creationId xmlns:a16="http://schemas.microsoft.com/office/drawing/2014/main" id="{D7B7B044-E5F2-CF40-8A59-26A35A00C497}"/>
              </a:ext>
            </a:extLst>
          </p:cNvPr>
          <p:cNvSpPr>
            <a:spLocks noGrp="1"/>
          </p:cNvSpPr>
          <p:nvPr>
            <p:ph type="ftr" sz="quarter" idx="3"/>
          </p:nvPr>
        </p:nvSpPr>
        <p:spPr>
          <a:xfrm>
            <a:off x="6082145" y="6264002"/>
            <a:ext cx="2334033" cy="365125"/>
          </a:xfrm>
          <a:prstGeom prst="rect">
            <a:avLst/>
          </a:prstGeom>
        </p:spPr>
        <p:txBody>
          <a:bodyPr vert="horz" lIns="91440" tIns="45720" rIns="0" bIns="45720" rtlCol="0" anchor="ctr"/>
          <a:lstStyle>
            <a:lvl1pPr algn="ctr">
              <a:defRPr sz="1200">
                <a:solidFill>
                  <a:schemeClr val="tx1">
                    <a:tint val="75000"/>
                  </a:schemeClr>
                </a:solidFill>
                <a:latin typeface="+mj-lt"/>
              </a:defRPr>
            </a:lvl1pPr>
          </a:lstStyle>
          <a:p>
            <a:pPr algn="r"/>
            <a:r>
              <a:rPr lang="en-US" dirty="0"/>
              <a:t>Land Use Planning</a:t>
            </a:r>
          </a:p>
        </p:txBody>
      </p:sp>
      <p:sp>
        <p:nvSpPr>
          <p:cNvPr id="10" name="Slide Number Placeholder 5">
            <a:extLst>
              <a:ext uri="{FF2B5EF4-FFF2-40B4-BE49-F238E27FC236}">
                <a16:creationId xmlns:a16="http://schemas.microsoft.com/office/drawing/2014/main" id="{08BDB8A4-11B7-5C4A-B372-814F19C54F91}"/>
              </a:ext>
            </a:extLst>
          </p:cNvPr>
          <p:cNvSpPr>
            <a:spLocks noGrp="1"/>
          </p:cNvSpPr>
          <p:nvPr>
            <p:ph type="sldNum" sz="quarter" idx="4"/>
          </p:nvPr>
        </p:nvSpPr>
        <p:spPr>
          <a:xfrm>
            <a:off x="8411136" y="6264002"/>
            <a:ext cx="345911" cy="365125"/>
          </a:xfrm>
          <a:prstGeom prst="rect">
            <a:avLst/>
          </a:prstGeom>
        </p:spPr>
        <p:txBody>
          <a:bodyPr vert="horz" lIns="91440" tIns="45720" rIns="0" bIns="45720" rtlCol="0" anchor="ctr"/>
          <a:lstStyle>
            <a:lvl1pPr algn="r">
              <a:defRPr sz="1200">
                <a:solidFill>
                  <a:schemeClr val="tx1">
                    <a:tint val="75000"/>
                  </a:schemeClr>
                </a:solidFill>
                <a:latin typeface="+mj-lt"/>
              </a:defRPr>
            </a:lvl1pPr>
          </a:lstStyle>
          <a:p>
            <a:r>
              <a:rPr lang="en-CA" dirty="0"/>
              <a:t>|   </a:t>
            </a:r>
            <a:fld id="{41140750-9426-6447-9556-3289E9D36296}" type="slidenum">
              <a:rPr lang="en-US" smtClean="0"/>
              <a:pPr/>
              <a:t>‹#›</a:t>
            </a:fld>
            <a:endParaRPr lang="en-US" dirty="0"/>
          </a:p>
        </p:txBody>
      </p:sp>
      <p:cxnSp>
        <p:nvCxnSpPr>
          <p:cNvPr id="12" name="Straight Connector 11">
            <a:extLst>
              <a:ext uri="{FF2B5EF4-FFF2-40B4-BE49-F238E27FC236}">
                <a16:creationId xmlns:a16="http://schemas.microsoft.com/office/drawing/2014/main" id="{473FE3EB-6124-AE45-8F4A-CA565F6FF780}"/>
              </a:ext>
            </a:extLst>
          </p:cNvPr>
          <p:cNvCxnSpPr>
            <a:cxnSpLocks/>
          </p:cNvCxnSpPr>
          <p:nvPr userDrawn="1"/>
        </p:nvCxnSpPr>
        <p:spPr>
          <a:xfrm>
            <a:off x="-62345" y="1853920"/>
            <a:ext cx="9296400" cy="0"/>
          </a:xfrm>
          <a:prstGeom prst="line">
            <a:avLst/>
          </a:prstGeom>
          <a:ln>
            <a:solidFill>
              <a:schemeClr val="accent6">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386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E84B2E-66F2-0A43-9EE9-E6E637D3428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Text Placeholder 2">
            <a:extLst>
              <a:ext uri="{FF2B5EF4-FFF2-40B4-BE49-F238E27FC236}">
                <a16:creationId xmlns:a16="http://schemas.microsoft.com/office/drawing/2014/main" id="{9E586C05-2871-2043-B0D8-AD0849885B94}"/>
              </a:ext>
            </a:extLst>
          </p:cNvPr>
          <p:cNvSpPr>
            <a:spLocks noGrp="1"/>
          </p:cNvSpPr>
          <p:nvPr>
            <p:ph type="body" idx="1" hasCustomPrompt="1"/>
          </p:nvPr>
        </p:nvSpPr>
        <p:spPr>
          <a:xfrm>
            <a:off x="386953" y="2754318"/>
            <a:ext cx="8157924" cy="1203323"/>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cxnSp>
        <p:nvCxnSpPr>
          <p:cNvPr id="12" name="Straight Connector 11">
            <a:extLst>
              <a:ext uri="{FF2B5EF4-FFF2-40B4-BE49-F238E27FC236}">
                <a16:creationId xmlns:a16="http://schemas.microsoft.com/office/drawing/2014/main" id="{ECE13506-565F-0C48-8681-9F25307B35ED}"/>
              </a:ext>
            </a:extLst>
          </p:cNvPr>
          <p:cNvCxnSpPr>
            <a:cxnSpLocks/>
          </p:cNvCxnSpPr>
          <p:nvPr userDrawn="1"/>
        </p:nvCxnSpPr>
        <p:spPr>
          <a:xfrm>
            <a:off x="-62345" y="2612202"/>
            <a:ext cx="9296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EB926E5-B182-EE48-8D51-91B04985878A}"/>
              </a:ext>
            </a:extLst>
          </p:cNvPr>
          <p:cNvSpPr>
            <a:spLocks noGrp="1"/>
          </p:cNvSpPr>
          <p:nvPr>
            <p:ph type="title" hasCustomPrompt="1"/>
          </p:nvPr>
        </p:nvSpPr>
        <p:spPr>
          <a:xfrm>
            <a:off x="378381" y="618828"/>
            <a:ext cx="8140779" cy="1990720"/>
          </a:xfrm>
        </p:spPr>
        <p:txBody>
          <a:bodyPr anchor="b"/>
          <a:lstStyle>
            <a:lvl1pPr>
              <a:lnSpc>
                <a:spcPts val="5600"/>
              </a:lnSpc>
              <a:defRPr sz="6000" b="0">
                <a:solidFill>
                  <a:schemeClr val="bg1"/>
                </a:solidFill>
                <a:latin typeface="+mn-lt"/>
              </a:defRPr>
            </a:lvl1pPr>
          </a:lstStyle>
          <a:p>
            <a:r>
              <a:rPr lang="en-US" dirty="0"/>
              <a:t>Click to edit title slide</a:t>
            </a:r>
          </a:p>
        </p:txBody>
      </p:sp>
      <p:sp>
        <p:nvSpPr>
          <p:cNvPr id="17" name="Slide Number Placeholder 5">
            <a:extLst>
              <a:ext uri="{FF2B5EF4-FFF2-40B4-BE49-F238E27FC236}">
                <a16:creationId xmlns:a16="http://schemas.microsoft.com/office/drawing/2014/main" id="{60B29EF6-033D-B040-8E97-01B534F1AEEF}"/>
              </a:ext>
            </a:extLst>
          </p:cNvPr>
          <p:cNvSpPr>
            <a:spLocks noGrp="1"/>
          </p:cNvSpPr>
          <p:nvPr>
            <p:ph type="sldNum" sz="quarter" idx="4"/>
          </p:nvPr>
        </p:nvSpPr>
        <p:spPr>
          <a:xfrm>
            <a:off x="8346606" y="6264002"/>
            <a:ext cx="410441" cy="365125"/>
          </a:xfrm>
          <a:prstGeom prst="rect">
            <a:avLst/>
          </a:prstGeom>
        </p:spPr>
        <p:txBody>
          <a:bodyPr vert="horz" lIns="91440" tIns="45720" rIns="0" bIns="45720" rtlCol="0" anchor="ctr"/>
          <a:lstStyle>
            <a:lvl1pPr algn="r">
              <a:defRPr sz="1200">
                <a:solidFill>
                  <a:schemeClr val="bg1"/>
                </a:solidFill>
                <a:latin typeface="+mj-lt"/>
              </a:defRPr>
            </a:lvl1pPr>
          </a:lstStyle>
          <a:p>
            <a:r>
              <a:rPr lang="en-CA" dirty="0"/>
              <a:t>|   </a:t>
            </a:r>
            <a:fld id="{41140750-9426-6447-9556-3289E9D36296}" type="slidenum">
              <a:rPr lang="en-US" smtClean="0"/>
              <a:pPr/>
              <a:t>‹#›</a:t>
            </a:fld>
            <a:endParaRPr lang="en-US" dirty="0"/>
          </a:p>
        </p:txBody>
      </p:sp>
      <p:sp>
        <p:nvSpPr>
          <p:cNvPr id="18" name="Footer Placeholder 4">
            <a:extLst>
              <a:ext uri="{FF2B5EF4-FFF2-40B4-BE49-F238E27FC236}">
                <a16:creationId xmlns:a16="http://schemas.microsoft.com/office/drawing/2014/main" id="{1A9575E4-6B4A-2344-A830-8595FAFB9D3D}"/>
              </a:ext>
            </a:extLst>
          </p:cNvPr>
          <p:cNvSpPr>
            <a:spLocks noGrp="1"/>
          </p:cNvSpPr>
          <p:nvPr>
            <p:ph type="ftr" sz="quarter" idx="3"/>
          </p:nvPr>
        </p:nvSpPr>
        <p:spPr>
          <a:xfrm>
            <a:off x="6082145" y="6264002"/>
            <a:ext cx="2334033" cy="365125"/>
          </a:xfrm>
          <a:prstGeom prst="rect">
            <a:avLst/>
          </a:prstGeom>
        </p:spPr>
        <p:txBody>
          <a:bodyPr vert="horz" lIns="91440" tIns="45720" rIns="0" bIns="45720" rtlCol="0" anchor="ctr"/>
          <a:lstStyle>
            <a:lvl1pPr algn="ctr">
              <a:defRPr sz="1200">
                <a:solidFill>
                  <a:schemeClr val="bg1"/>
                </a:solidFill>
                <a:latin typeface="+mj-lt"/>
              </a:defRPr>
            </a:lvl1pPr>
          </a:lstStyle>
          <a:p>
            <a:pPr algn="r"/>
            <a:r>
              <a:rPr lang="en-US" dirty="0"/>
              <a:t>Land Use Planning</a:t>
            </a:r>
          </a:p>
        </p:txBody>
      </p:sp>
      <p:sp>
        <p:nvSpPr>
          <p:cNvPr id="19" name="Slide Number Placeholder 5">
            <a:extLst>
              <a:ext uri="{FF2B5EF4-FFF2-40B4-BE49-F238E27FC236}">
                <a16:creationId xmlns:a16="http://schemas.microsoft.com/office/drawing/2014/main" id="{F57103B0-3B63-7E46-9C28-BDE6ED3A702F}"/>
              </a:ext>
            </a:extLst>
          </p:cNvPr>
          <p:cNvSpPr txBox="1">
            <a:spLocks/>
          </p:cNvSpPr>
          <p:nvPr userDrawn="1"/>
        </p:nvSpPr>
        <p:spPr>
          <a:xfrm>
            <a:off x="8411136" y="6264002"/>
            <a:ext cx="345911"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a:solidFill>
                  <a:schemeClr val="bg1"/>
                </a:solidFill>
              </a:rPr>
              <a:t>|   </a:t>
            </a:r>
            <a:fld id="{41140750-9426-6447-9556-3289E9D36296}"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52123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lide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idx="1"/>
          </p:nvPr>
        </p:nvSpPr>
        <p:spPr/>
        <p:txBody>
          <a:bodyPr/>
          <a:lstStyle>
            <a:lvl1pPr>
              <a:buNone/>
              <a:defRPr sz="2400"/>
            </a:lvl1pPr>
            <a:lvl2pPr marL="630238" indent="-173038">
              <a:buFont typeface="Arial" pitchFamily="34" charset="0"/>
              <a:buChar char="•"/>
              <a:defRPr sz="1800"/>
            </a:lvl2pPr>
            <a:lvl3pPr>
              <a:buFont typeface="Calibri" pitchFamily="34" charset="0"/>
              <a:buChar char="—"/>
              <a:defRPr sz="1800" baseline="0"/>
            </a:lvl3pPr>
          </a:lstStyle>
          <a:p>
            <a:pPr lvl="0"/>
            <a:r>
              <a:rPr lang="en-US" dirty="0"/>
              <a:t>Click to edit Master text styles</a:t>
            </a:r>
          </a:p>
          <a:p>
            <a:pPr lvl="1"/>
            <a:r>
              <a:rPr lang="en-US" dirty="0"/>
              <a:t>Second level</a:t>
            </a:r>
          </a:p>
          <a:p>
            <a:pPr lvl="2"/>
            <a:r>
              <a:rPr lang="en-US" dirty="0"/>
              <a:t>Testing a third level</a:t>
            </a:r>
          </a:p>
        </p:txBody>
      </p:sp>
      <p:sp>
        <p:nvSpPr>
          <p:cNvPr id="4" name="Date Placeholder 3"/>
          <p:cNvSpPr>
            <a:spLocks noGrp="1"/>
          </p:cNvSpPr>
          <p:nvPr>
            <p:ph type="dt" sz="half" idx="10"/>
          </p:nvPr>
        </p:nvSpPr>
        <p:spPr/>
        <p:txBody>
          <a:bodyPr/>
          <a:lstStyle/>
          <a:p>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62462EB4-C50B-4D50-AFFF-CDD0574E17D7}"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and Ma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62462EB4-C50B-4D50-AFFF-CDD0574E17D7}" type="slidenum">
              <a:rPr lang="en-CA" smtClean="0"/>
              <a:pPr/>
              <a:t>‹#›</a:t>
            </a:fld>
            <a:endParaRPr lang="en-CA" dirty="0"/>
          </a:p>
        </p:txBody>
      </p:sp>
      <p:sp>
        <p:nvSpPr>
          <p:cNvPr id="8" name="Picture Placeholder 7"/>
          <p:cNvSpPr>
            <a:spLocks noGrp="1"/>
          </p:cNvSpPr>
          <p:nvPr>
            <p:ph type="pic" sz="quarter" idx="13"/>
          </p:nvPr>
        </p:nvSpPr>
        <p:spPr>
          <a:xfrm>
            <a:off x="468313" y="2924175"/>
            <a:ext cx="8207375" cy="3241675"/>
          </a:xfrm>
        </p:spPr>
        <p:txBody>
          <a:bodyPr/>
          <a:lstStyle/>
          <a:p>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endParaRPr lang="en-CA" dirty="0"/>
          </a:p>
        </p:txBody>
      </p:sp>
      <p:sp>
        <p:nvSpPr>
          <p:cNvPr id="3" name="Picture Placeholder 2"/>
          <p:cNvSpPr>
            <a:spLocks noGrp="1"/>
          </p:cNvSpPr>
          <p:nvPr>
            <p:ph type="pic" idx="1"/>
          </p:nvPr>
        </p:nvSpPr>
        <p:spPr>
          <a:xfrm>
            <a:off x="1792288" y="2204863"/>
            <a:ext cx="5486400" cy="25227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62462EB4-C50B-4D50-AFFF-CDD0574E17D7}"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dirty="0"/>
          </a:p>
        </p:txBody>
      </p:sp>
      <p:sp>
        <p:nvSpPr>
          <p:cNvPr id="3" name="Footer Placeholder 2"/>
          <p:cNvSpPr>
            <a:spLocks noGrp="1"/>
          </p:cNvSpPr>
          <p:nvPr>
            <p:ph type="ftr" sz="quarter" idx="11"/>
          </p:nvPr>
        </p:nvSpPr>
        <p:spPr/>
        <p:txBody>
          <a:bodyPr/>
          <a:lstStyle>
            <a:lvl1pPr>
              <a:defRPr/>
            </a:lvl1pPr>
          </a:lstStyle>
          <a:p>
            <a:endParaRPr lang="en-CA" dirty="0"/>
          </a:p>
        </p:txBody>
      </p:sp>
      <p:sp>
        <p:nvSpPr>
          <p:cNvPr id="4" name="Slide Number Placeholder 3"/>
          <p:cNvSpPr>
            <a:spLocks noGrp="1"/>
          </p:cNvSpPr>
          <p:nvPr>
            <p:ph type="sldNum" sz="quarter" idx="12"/>
          </p:nvPr>
        </p:nvSpPr>
        <p:spPr/>
        <p:txBody>
          <a:bodyPr/>
          <a:lstStyle>
            <a:lvl1pPr>
              <a:defRPr/>
            </a:lvl1pPr>
          </a:lstStyle>
          <a:p>
            <a:fld id="{16BCA2F2-D0E2-41D3-86FB-216D8F2C80C4}" type="slidenum">
              <a:rPr lang="en-CA"/>
              <a:pPr/>
              <a:t>‹#›</a:t>
            </a:fld>
            <a:endParaRPr lang="en-CA" dirty="0"/>
          </a:p>
        </p:txBody>
      </p:sp>
    </p:spTree>
    <p:extLst>
      <p:ext uri="{BB962C8B-B14F-4D97-AF65-F5344CB8AC3E}">
        <p14:creationId xmlns:p14="http://schemas.microsoft.com/office/powerpoint/2010/main" val="2509048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dirty="0"/>
          </a:p>
        </p:txBody>
      </p:sp>
      <p:sp>
        <p:nvSpPr>
          <p:cNvPr id="5" name="Footer Placeholder 4"/>
          <p:cNvSpPr>
            <a:spLocks noGrp="1"/>
          </p:cNvSpPr>
          <p:nvPr>
            <p:ph type="ftr" sz="quarter" idx="11"/>
          </p:nvPr>
        </p:nvSpPr>
        <p:spPr/>
        <p:txBody>
          <a:bodyPr/>
          <a:lstStyle>
            <a:lvl1pPr>
              <a:defRPr/>
            </a:lvl1pPr>
          </a:lstStyle>
          <a:p>
            <a:endParaRPr lang="en-CA" dirty="0"/>
          </a:p>
        </p:txBody>
      </p:sp>
      <p:sp>
        <p:nvSpPr>
          <p:cNvPr id="6" name="Slide Number Placeholder 5"/>
          <p:cNvSpPr>
            <a:spLocks noGrp="1"/>
          </p:cNvSpPr>
          <p:nvPr>
            <p:ph type="sldNum" sz="quarter" idx="12"/>
          </p:nvPr>
        </p:nvSpPr>
        <p:spPr/>
        <p:txBody>
          <a:bodyPr/>
          <a:lstStyle>
            <a:lvl1pPr>
              <a:defRPr/>
            </a:lvl1pPr>
          </a:lstStyle>
          <a:p>
            <a:fld id="{B8306A44-7C73-4AA1-9714-8D5564208567}" type="slidenum">
              <a:rPr lang="en-CA"/>
              <a:pPr/>
              <a:t>‹#›</a:t>
            </a:fld>
            <a:endParaRPr lang="en-CA" dirty="0"/>
          </a:p>
        </p:txBody>
      </p:sp>
    </p:spTree>
    <p:extLst>
      <p:ext uri="{BB962C8B-B14F-4D97-AF65-F5344CB8AC3E}">
        <p14:creationId xmlns:p14="http://schemas.microsoft.com/office/powerpoint/2010/main" val="204687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081A1-C451-5145-9B9C-4D792A276B1B}"/>
              </a:ext>
            </a:extLst>
          </p:cNvPr>
          <p:cNvPicPr>
            <a:picLocks noChangeAspect="1"/>
          </p:cNvPicPr>
          <p:nvPr userDrawn="1"/>
        </p:nvPicPr>
        <p:blipFill>
          <a:blip r:embed="rId2"/>
          <a:stretch>
            <a:fillRect/>
          </a:stretch>
        </p:blipFill>
        <p:spPr>
          <a:xfrm>
            <a:off x="0" y="1393372"/>
            <a:ext cx="9144000" cy="3962400"/>
          </a:xfrm>
          <a:prstGeom prst="rect">
            <a:avLst/>
          </a:prstGeom>
        </p:spPr>
      </p:pic>
      <p:sp>
        <p:nvSpPr>
          <p:cNvPr id="2" name="Title 1">
            <a:extLst>
              <a:ext uri="{FF2B5EF4-FFF2-40B4-BE49-F238E27FC236}">
                <a16:creationId xmlns:a16="http://schemas.microsoft.com/office/drawing/2014/main" id="{5225ADFF-2F0D-BE4F-8EC2-7D448F1B8CD4}"/>
              </a:ext>
            </a:extLst>
          </p:cNvPr>
          <p:cNvSpPr>
            <a:spLocks noGrp="1"/>
          </p:cNvSpPr>
          <p:nvPr>
            <p:ph type="ctrTitle" hasCustomPrompt="1"/>
          </p:nvPr>
        </p:nvSpPr>
        <p:spPr>
          <a:xfrm>
            <a:off x="386953" y="1724379"/>
            <a:ext cx="7028259" cy="2387600"/>
          </a:xfrm>
          <a:ln>
            <a:noFill/>
          </a:ln>
        </p:spPr>
        <p:txBody>
          <a:bodyPr anchor="b">
            <a:normAutofit/>
          </a:bodyPr>
          <a:lstStyle>
            <a:lvl1pPr algn="l">
              <a:defRPr sz="5400" b="0">
                <a:solidFill>
                  <a:schemeClr val="bg1"/>
                </a:solidFill>
                <a:latin typeface="+mn-lt"/>
              </a:defRPr>
            </a:lvl1pPr>
          </a:lstStyle>
          <a:p>
            <a:r>
              <a:rPr lang="en-US" dirty="0"/>
              <a:t>Click to </a:t>
            </a:r>
            <a:br>
              <a:rPr lang="en-US" dirty="0"/>
            </a:br>
            <a:r>
              <a:rPr lang="en-US" dirty="0"/>
              <a:t>edit title</a:t>
            </a:r>
          </a:p>
        </p:txBody>
      </p:sp>
      <p:sp>
        <p:nvSpPr>
          <p:cNvPr id="12" name="Footer Placeholder 4">
            <a:extLst>
              <a:ext uri="{FF2B5EF4-FFF2-40B4-BE49-F238E27FC236}">
                <a16:creationId xmlns:a16="http://schemas.microsoft.com/office/drawing/2014/main" id="{B6739826-1F03-6F4D-BBD4-F2624E2BD2AD}"/>
              </a:ext>
            </a:extLst>
          </p:cNvPr>
          <p:cNvSpPr>
            <a:spLocks noGrp="1"/>
          </p:cNvSpPr>
          <p:nvPr>
            <p:ph type="ftr" sz="quarter" idx="3"/>
          </p:nvPr>
        </p:nvSpPr>
        <p:spPr>
          <a:xfrm>
            <a:off x="6082145" y="6264002"/>
            <a:ext cx="2334033" cy="365125"/>
          </a:xfrm>
          <a:prstGeom prst="rect">
            <a:avLst/>
          </a:prstGeom>
        </p:spPr>
        <p:txBody>
          <a:bodyPr vert="horz" lIns="91440" tIns="45720" rIns="0" bIns="45720" rtlCol="0" anchor="ctr"/>
          <a:lstStyle>
            <a:lvl1pPr algn="ctr">
              <a:defRPr sz="1200">
                <a:solidFill>
                  <a:schemeClr val="tx1">
                    <a:tint val="75000"/>
                  </a:schemeClr>
                </a:solidFill>
                <a:latin typeface="+mj-lt"/>
              </a:defRPr>
            </a:lvl1pPr>
          </a:lstStyle>
          <a:p>
            <a:pPr algn="r"/>
            <a:r>
              <a:rPr lang="en-US" dirty="0"/>
              <a:t>Land Use Planning</a:t>
            </a:r>
          </a:p>
        </p:txBody>
      </p:sp>
      <p:sp>
        <p:nvSpPr>
          <p:cNvPr id="14" name="Slide Number Placeholder 5">
            <a:extLst>
              <a:ext uri="{FF2B5EF4-FFF2-40B4-BE49-F238E27FC236}">
                <a16:creationId xmlns:a16="http://schemas.microsoft.com/office/drawing/2014/main" id="{4BC1D418-BB6F-D947-8FFE-70AB5D3049DE}"/>
              </a:ext>
            </a:extLst>
          </p:cNvPr>
          <p:cNvSpPr>
            <a:spLocks noGrp="1"/>
          </p:cNvSpPr>
          <p:nvPr>
            <p:ph type="sldNum" sz="quarter" idx="4"/>
          </p:nvPr>
        </p:nvSpPr>
        <p:spPr>
          <a:xfrm>
            <a:off x="8411136" y="6264002"/>
            <a:ext cx="345911" cy="365125"/>
          </a:xfrm>
          <a:prstGeom prst="rect">
            <a:avLst/>
          </a:prstGeom>
        </p:spPr>
        <p:txBody>
          <a:bodyPr vert="horz" lIns="91440" tIns="45720" rIns="0" bIns="45720" rtlCol="0" anchor="ctr"/>
          <a:lstStyle>
            <a:lvl1pPr algn="r">
              <a:defRPr sz="1200">
                <a:solidFill>
                  <a:schemeClr val="tx1">
                    <a:tint val="75000"/>
                  </a:schemeClr>
                </a:solidFill>
                <a:latin typeface="+mj-lt"/>
              </a:defRPr>
            </a:lvl1pPr>
          </a:lstStyle>
          <a:p>
            <a:r>
              <a:rPr lang="en-CA" dirty="0"/>
              <a:t>|   </a:t>
            </a:r>
            <a:fld id="{41140750-9426-6447-9556-3289E9D36296}" type="slidenum">
              <a:rPr lang="en-US" smtClean="0"/>
              <a:pPr/>
              <a:t>‹#›</a:t>
            </a:fld>
            <a:endParaRPr lang="en-US" dirty="0"/>
          </a:p>
        </p:txBody>
      </p:sp>
      <p:pic>
        <p:nvPicPr>
          <p:cNvPr id="8" name="Picture 7">
            <a:extLst>
              <a:ext uri="{FF2B5EF4-FFF2-40B4-BE49-F238E27FC236}">
                <a16:creationId xmlns:a16="http://schemas.microsoft.com/office/drawing/2014/main" id="{F6E2715F-4D57-4046-B8DA-BE5AC00B0DBD}"/>
              </a:ext>
            </a:extLst>
          </p:cNvPr>
          <p:cNvPicPr>
            <a:picLocks noChangeAspect="1"/>
          </p:cNvPicPr>
          <p:nvPr userDrawn="1"/>
        </p:nvPicPr>
        <p:blipFill>
          <a:blip r:embed="rId3"/>
          <a:stretch>
            <a:fillRect/>
          </a:stretch>
        </p:blipFill>
        <p:spPr>
          <a:xfrm>
            <a:off x="6223000" y="3787686"/>
            <a:ext cx="2787650" cy="1355108"/>
          </a:xfrm>
          <a:prstGeom prst="rect">
            <a:avLst/>
          </a:prstGeom>
        </p:spPr>
      </p:pic>
    </p:spTree>
    <p:extLst>
      <p:ext uri="{BB962C8B-B14F-4D97-AF65-F5344CB8AC3E}">
        <p14:creationId xmlns:p14="http://schemas.microsoft.com/office/powerpoint/2010/main" val="184938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081A1-C451-5145-9B9C-4D792A276B1B}"/>
              </a:ext>
            </a:extLst>
          </p:cNvPr>
          <p:cNvPicPr>
            <a:picLocks noChangeAspect="1"/>
          </p:cNvPicPr>
          <p:nvPr userDrawn="1"/>
        </p:nvPicPr>
        <p:blipFill>
          <a:blip r:embed="rId2"/>
          <a:stretch>
            <a:fillRect/>
          </a:stretch>
        </p:blipFill>
        <p:spPr>
          <a:xfrm>
            <a:off x="0" y="1393372"/>
            <a:ext cx="9144000" cy="3962400"/>
          </a:xfrm>
          <a:prstGeom prst="rect">
            <a:avLst/>
          </a:prstGeom>
        </p:spPr>
      </p:pic>
      <p:sp>
        <p:nvSpPr>
          <p:cNvPr id="2" name="Title 1">
            <a:extLst>
              <a:ext uri="{FF2B5EF4-FFF2-40B4-BE49-F238E27FC236}">
                <a16:creationId xmlns:a16="http://schemas.microsoft.com/office/drawing/2014/main" id="{5225ADFF-2F0D-BE4F-8EC2-7D448F1B8CD4}"/>
              </a:ext>
            </a:extLst>
          </p:cNvPr>
          <p:cNvSpPr>
            <a:spLocks noGrp="1"/>
          </p:cNvSpPr>
          <p:nvPr>
            <p:ph type="ctrTitle" hasCustomPrompt="1"/>
          </p:nvPr>
        </p:nvSpPr>
        <p:spPr>
          <a:xfrm>
            <a:off x="386953" y="1724379"/>
            <a:ext cx="7028259" cy="2387600"/>
          </a:xfrm>
          <a:ln>
            <a:noFill/>
          </a:ln>
        </p:spPr>
        <p:txBody>
          <a:bodyPr anchor="b">
            <a:normAutofit/>
          </a:bodyPr>
          <a:lstStyle>
            <a:lvl1pPr algn="l">
              <a:defRPr sz="5400" b="0">
                <a:solidFill>
                  <a:schemeClr val="bg1"/>
                </a:solidFill>
                <a:latin typeface="+mn-lt"/>
              </a:defRPr>
            </a:lvl1pPr>
          </a:lstStyle>
          <a:p>
            <a:r>
              <a:rPr lang="en-US" dirty="0"/>
              <a:t>Click to </a:t>
            </a:r>
            <a:br>
              <a:rPr lang="en-US" dirty="0"/>
            </a:br>
            <a:r>
              <a:rPr lang="en-US" dirty="0"/>
              <a:t>edit title</a:t>
            </a:r>
          </a:p>
        </p:txBody>
      </p:sp>
      <p:sp>
        <p:nvSpPr>
          <p:cNvPr id="12" name="Footer Placeholder 4">
            <a:extLst>
              <a:ext uri="{FF2B5EF4-FFF2-40B4-BE49-F238E27FC236}">
                <a16:creationId xmlns:a16="http://schemas.microsoft.com/office/drawing/2014/main" id="{B6739826-1F03-6F4D-BBD4-F2624E2BD2AD}"/>
              </a:ext>
            </a:extLst>
          </p:cNvPr>
          <p:cNvSpPr>
            <a:spLocks noGrp="1"/>
          </p:cNvSpPr>
          <p:nvPr>
            <p:ph type="ftr" sz="quarter" idx="3"/>
          </p:nvPr>
        </p:nvSpPr>
        <p:spPr>
          <a:xfrm>
            <a:off x="6082145" y="6264002"/>
            <a:ext cx="2334033" cy="365125"/>
          </a:xfrm>
          <a:prstGeom prst="rect">
            <a:avLst/>
          </a:prstGeom>
        </p:spPr>
        <p:txBody>
          <a:bodyPr vert="horz" lIns="91440" tIns="45720" rIns="0" bIns="45720" rtlCol="0" anchor="ctr"/>
          <a:lstStyle>
            <a:lvl1pPr algn="ctr">
              <a:defRPr sz="1200">
                <a:solidFill>
                  <a:schemeClr val="tx1">
                    <a:tint val="75000"/>
                  </a:schemeClr>
                </a:solidFill>
                <a:latin typeface="+mj-lt"/>
              </a:defRPr>
            </a:lvl1pPr>
          </a:lstStyle>
          <a:p>
            <a:pPr algn="r"/>
            <a:r>
              <a:rPr lang="en-US" dirty="0"/>
              <a:t>Land Use Planning</a:t>
            </a:r>
          </a:p>
        </p:txBody>
      </p:sp>
      <p:sp>
        <p:nvSpPr>
          <p:cNvPr id="14" name="Slide Number Placeholder 5">
            <a:extLst>
              <a:ext uri="{FF2B5EF4-FFF2-40B4-BE49-F238E27FC236}">
                <a16:creationId xmlns:a16="http://schemas.microsoft.com/office/drawing/2014/main" id="{4BC1D418-BB6F-D947-8FFE-70AB5D3049DE}"/>
              </a:ext>
            </a:extLst>
          </p:cNvPr>
          <p:cNvSpPr>
            <a:spLocks noGrp="1"/>
          </p:cNvSpPr>
          <p:nvPr>
            <p:ph type="sldNum" sz="quarter" idx="4"/>
          </p:nvPr>
        </p:nvSpPr>
        <p:spPr>
          <a:xfrm>
            <a:off x="8411136" y="6264002"/>
            <a:ext cx="345911" cy="365125"/>
          </a:xfrm>
          <a:prstGeom prst="rect">
            <a:avLst/>
          </a:prstGeom>
        </p:spPr>
        <p:txBody>
          <a:bodyPr vert="horz" lIns="91440" tIns="45720" rIns="0" bIns="45720" rtlCol="0" anchor="ctr"/>
          <a:lstStyle>
            <a:lvl1pPr algn="r">
              <a:defRPr sz="1200">
                <a:solidFill>
                  <a:schemeClr val="tx1">
                    <a:tint val="75000"/>
                  </a:schemeClr>
                </a:solidFill>
                <a:latin typeface="+mj-lt"/>
              </a:defRPr>
            </a:lvl1pPr>
          </a:lstStyle>
          <a:p>
            <a:r>
              <a:rPr lang="en-CA" dirty="0"/>
              <a:t>|   </a:t>
            </a:r>
            <a:fld id="{41140750-9426-6447-9556-3289E9D36296}" type="slidenum">
              <a:rPr lang="en-US" smtClean="0"/>
              <a:pPr/>
              <a:t>‹#›</a:t>
            </a:fld>
            <a:endParaRPr lang="en-US" dirty="0"/>
          </a:p>
        </p:txBody>
      </p:sp>
      <p:pic>
        <p:nvPicPr>
          <p:cNvPr id="8" name="Picture 7">
            <a:extLst>
              <a:ext uri="{FF2B5EF4-FFF2-40B4-BE49-F238E27FC236}">
                <a16:creationId xmlns:a16="http://schemas.microsoft.com/office/drawing/2014/main" id="{F6E2715F-4D57-4046-B8DA-BE5AC00B0DBD}"/>
              </a:ext>
            </a:extLst>
          </p:cNvPr>
          <p:cNvPicPr>
            <a:picLocks noChangeAspect="1"/>
          </p:cNvPicPr>
          <p:nvPr userDrawn="1"/>
        </p:nvPicPr>
        <p:blipFill>
          <a:blip r:embed="rId3"/>
          <a:stretch>
            <a:fillRect/>
          </a:stretch>
        </p:blipFill>
        <p:spPr>
          <a:xfrm>
            <a:off x="6223000" y="3787686"/>
            <a:ext cx="2787650" cy="1355108"/>
          </a:xfrm>
          <a:prstGeom prst="rect">
            <a:avLst/>
          </a:prstGeom>
        </p:spPr>
      </p:pic>
    </p:spTree>
    <p:extLst>
      <p:ext uri="{BB962C8B-B14F-4D97-AF65-F5344CB8AC3E}">
        <p14:creationId xmlns:p14="http://schemas.microsoft.com/office/powerpoint/2010/main" val="3157445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QUOT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D23B08-BCA2-A242-9780-9029B81686C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Subtitle 2">
            <a:extLst>
              <a:ext uri="{FF2B5EF4-FFF2-40B4-BE49-F238E27FC236}">
                <a16:creationId xmlns:a16="http://schemas.microsoft.com/office/drawing/2014/main" id="{FBB0168B-4ED1-4948-8F69-B6D9AE8FECA4}"/>
              </a:ext>
            </a:extLst>
          </p:cNvPr>
          <p:cNvSpPr>
            <a:spLocks noGrp="1"/>
          </p:cNvSpPr>
          <p:nvPr>
            <p:ph type="subTitle" idx="1" hasCustomPrompt="1"/>
          </p:nvPr>
        </p:nvSpPr>
        <p:spPr>
          <a:xfrm>
            <a:off x="386953" y="5260158"/>
            <a:ext cx="7028259" cy="616767"/>
          </a:xfrm>
        </p:spPr>
        <p:txBody>
          <a:bodyPr>
            <a:noAutofit/>
          </a:bodyPr>
          <a:lstStyle>
            <a:lvl1pPr marL="0" indent="0" algn="l">
              <a:lnSpc>
                <a:spcPts val="2400"/>
              </a:lnSpc>
              <a:spcBef>
                <a:spcPts val="0"/>
              </a:spcBef>
              <a:buNone/>
              <a:defRPr sz="2400" b="0" i="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attribution</a:t>
            </a:r>
          </a:p>
        </p:txBody>
      </p:sp>
      <p:sp>
        <p:nvSpPr>
          <p:cNvPr id="2" name="Title 1">
            <a:extLst>
              <a:ext uri="{FF2B5EF4-FFF2-40B4-BE49-F238E27FC236}">
                <a16:creationId xmlns:a16="http://schemas.microsoft.com/office/drawing/2014/main" id="{5225ADFF-2F0D-BE4F-8EC2-7D448F1B8CD4}"/>
              </a:ext>
            </a:extLst>
          </p:cNvPr>
          <p:cNvSpPr>
            <a:spLocks noGrp="1"/>
          </p:cNvSpPr>
          <p:nvPr>
            <p:ph type="ctrTitle" hasCustomPrompt="1"/>
          </p:nvPr>
        </p:nvSpPr>
        <p:spPr>
          <a:xfrm>
            <a:off x="394097" y="800807"/>
            <a:ext cx="7823597" cy="4230476"/>
          </a:xfrm>
          <a:ln>
            <a:noFill/>
          </a:ln>
        </p:spPr>
        <p:txBody>
          <a:bodyPr anchor="ctr" anchorCtr="0">
            <a:normAutofit/>
          </a:bodyPr>
          <a:lstStyle>
            <a:lvl1pPr algn="l">
              <a:defRPr sz="4000" b="0">
                <a:solidFill>
                  <a:schemeClr val="bg1"/>
                </a:solidFill>
                <a:latin typeface="+mj-lt"/>
              </a:defRPr>
            </a:lvl1pPr>
          </a:lstStyle>
          <a:p>
            <a:r>
              <a:rPr lang="en-US" dirty="0"/>
              <a:t>Click to edit quote</a:t>
            </a:r>
          </a:p>
        </p:txBody>
      </p:sp>
      <p:sp>
        <p:nvSpPr>
          <p:cNvPr id="10" name="Footer Placeholder 4">
            <a:extLst>
              <a:ext uri="{FF2B5EF4-FFF2-40B4-BE49-F238E27FC236}">
                <a16:creationId xmlns:a16="http://schemas.microsoft.com/office/drawing/2014/main" id="{C73615DA-77BF-D546-B4F6-B0FF02691101}"/>
              </a:ext>
            </a:extLst>
          </p:cNvPr>
          <p:cNvSpPr>
            <a:spLocks noGrp="1"/>
          </p:cNvSpPr>
          <p:nvPr>
            <p:ph type="ftr" sz="quarter" idx="3"/>
          </p:nvPr>
        </p:nvSpPr>
        <p:spPr>
          <a:xfrm>
            <a:off x="6082145" y="6264002"/>
            <a:ext cx="2334033" cy="365125"/>
          </a:xfrm>
          <a:prstGeom prst="rect">
            <a:avLst/>
          </a:prstGeom>
        </p:spPr>
        <p:txBody>
          <a:bodyPr vert="horz" lIns="91440" tIns="45720" rIns="0" bIns="45720" rtlCol="0" anchor="ctr"/>
          <a:lstStyle>
            <a:lvl1pPr algn="ctr">
              <a:defRPr sz="1200">
                <a:solidFill>
                  <a:schemeClr val="bg1"/>
                </a:solidFill>
                <a:latin typeface="+mj-lt"/>
              </a:defRPr>
            </a:lvl1pPr>
          </a:lstStyle>
          <a:p>
            <a:pPr algn="r"/>
            <a:r>
              <a:rPr lang="en-US" dirty="0"/>
              <a:t>Land Use Planning</a:t>
            </a:r>
          </a:p>
        </p:txBody>
      </p:sp>
      <p:sp>
        <p:nvSpPr>
          <p:cNvPr id="11" name="Slide Number Placeholder 5">
            <a:extLst>
              <a:ext uri="{FF2B5EF4-FFF2-40B4-BE49-F238E27FC236}">
                <a16:creationId xmlns:a16="http://schemas.microsoft.com/office/drawing/2014/main" id="{22ABFCBA-1255-C34A-80CA-63D7EA3B2C72}"/>
              </a:ext>
            </a:extLst>
          </p:cNvPr>
          <p:cNvSpPr>
            <a:spLocks noGrp="1"/>
          </p:cNvSpPr>
          <p:nvPr>
            <p:ph type="sldNum" sz="quarter" idx="4"/>
          </p:nvPr>
        </p:nvSpPr>
        <p:spPr>
          <a:xfrm>
            <a:off x="8411136" y="6264002"/>
            <a:ext cx="345911" cy="365125"/>
          </a:xfrm>
          <a:prstGeom prst="rect">
            <a:avLst/>
          </a:prstGeom>
        </p:spPr>
        <p:txBody>
          <a:bodyPr vert="horz" lIns="91440" tIns="45720" rIns="0" bIns="45720" rtlCol="0" anchor="ctr"/>
          <a:lstStyle>
            <a:lvl1pPr algn="r">
              <a:defRPr sz="1200">
                <a:solidFill>
                  <a:schemeClr val="bg1"/>
                </a:solidFill>
                <a:latin typeface="+mj-lt"/>
              </a:defRPr>
            </a:lvl1pPr>
          </a:lstStyle>
          <a:p>
            <a:r>
              <a:rPr lang="en-CA" dirty="0"/>
              <a:t>|   </a:t>
            </a:r>
            <a:fld id="{41140750-9426-6447-9556-3289E9D36296}" type="slidenum">
              <a:rPr lang="en-US" smtClean="0"/>
              <a:pPr/>
              <a:t>‹#›</a:t>
            </a:fld>
            <a:endParaRPr lang="en-US" dirty="0"/>
          </a:p>
        </p:txBody>
      </p:sp>
    </p:spTree>
    <p:extLst>
      <p:ext uri="{BB962C8B-B14F-4D97-AF65-F5344CB8AC3E}">
        <p14:creationId xmlns:p14="http://schemas.microsoft.com/office/powerpoint/2010/main" val="2283320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628800"/>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2924944"/>
            <a:ext cx="8229600" cy="3201219"/>
          </a:xfrm>
          <a:prstGeom prst="rect">
            <a:avLst/>
          </a:prstGeom>
        </p:spPr>
        <p:txBody>
          <a:bodyPr vert="horz" lIns="91440" tIns="45720" rIns="91440" bIns="45720" rtlCol="0">
            <a:normAutofit/>
          </a:bodyPr>
          <a:lstStyle/>
          <a:p>
            <a:pPr lvl="0"/>
            <a:r>
              <a:rPr lang="en-US" dirty="0"/>
              <a:t>Click to edit Master text styles</a:t>
            </a:r>
          </a:p>
          <a:p>
            <a:pPr lvl="0"/>
            <a:endParaRPr lang="en-US" dirty="0"/>
          </a:p>
          <a:p>
            <a:pPr lvl="0"/>
            <a:r>
              <a:rPr lang="en-US" dirty="0"/>
              <a:t>Bullet level one</a:t>
            </a:r>
          </a:p>
          <a:p>
            <a:pPr lvl="1"/>
            <a:r>
              <a:rPr lang="en-US" dirty="0"/>
              <a:t>Second level</a:t>
            </a:r>
          </a:p>
          <a:p>
            <a:pPr lvl="0"/>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62EB4-C50B-4D50-AFFF-CDD0574E17D7}" type="slidenum">
              <a:rPr lang="en-CA" smtClean="0"/>
              <a:pPr/>
              <a:t>‹#›</a:t>
            </a:fld>
            <a:endParaRPr lang="en-CA" dirty="0"/>
          </a:p>
        </p:txBody>
      </p:sp>
      <p:pic>
        <p:nvPicPr>
          <p:cNvPr id="9" name="Picture 8" descr="sunrise_pp_banner_962x167_may2011 copy.jpg"/>
          <p:cNvPicPr>
            <a:picLocks noChangeAspect="1"/>
          </p:cNvPicPr>
          <p:nvPr userDrawn="1"/>
        </p:nvPicPr>
        <p:blipFill>
          <a:blip r:embed="rId9" cstate="print"/>
          <a:stretch>
            <a:fillRect/>
          </a:stretch>
        </p:blipFill>
        <p:spPr>
          <a:xfrm>
            <a:off x="-1" y="0"/>
            <a:ext cx="9144001" cy="15873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9" r:id="rId5"/>
    <p:sldLayoutId id="2147483660" r:id="rId6"/>
    <p:sldLayoutId id="2147483661" r:id="rId7"/>
  </p:sldLayoutIdLst>
  <p:hf hdr="0" ftr="0" dt="0"/>
  <p:txStyles>
    <p:titleStyle>
      <a:lvl1pPr algn="ctr" defTabSz="914400" rtl="0" eaLnBrk="1" latinLnBrk="0" hangingPunct="1">
        <a:spcBef>
          <a:spcPct val="0"/>
        </a:spcBef>
        <a:buNone/>
        <a:defRPr sz="4000"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182563" indent="-182563" algn="l" defTabSz="914400" rtl="0" eaLnBrk="1" latinLnBrk="0" hangingPunct="1">
        <a:spcBef>
          <a:spcPct val="20000"/>
        </a:spcBef>
        <a:buFont typeface="Arial" pitchFamily="34" charset="0"/>
        <a:buChar char="•"/>
        <a:tabLst>
          <a:tab pos="182563" algn="l"/>
        </a:tabLst>
        <a:defRPr sz="2400" kern="1200">
          <a:solidFill>
            <a:schemeClr val="tx1"/>
          </a:solidFill>
          <a:latin typeface="+mn-lt"/>
          <a:ea typeface="+mn-ea"/>
          <a:cs typeface="+mn-cs"/>
        </a:defRPr>
      </a:lvl1pPr>
      <a:lvl2pPr marL="630238" indent="-173038" algn="l" defTabSz="914400" rtl="0" eaLnBrk="1" latinLnBrk="0" hangingPunct="1">
        <a:spcBef>
          <a:spcPct val="20000"/>
        </a:spcBef>
        <a:buFont typeface="Arial" pitchFamily="34" charset="0"/>
        <a:buChar char="•"/>
        <a:tabLst/>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1B84BB-D54E-134B-907D-0B83A8C8CDC5}"/>
              </a:ext>
            </a:extLst>
          </p:cNvPr>
          <p:cNvPicPr>
            <a:picLocks noChangeAspect="1"/>
          </p:cNvPicPr>
          <p:nvPr/>
        </p:nvPicPr>
        <p:blipFill>
          <a:blip r:embed="rId7"/>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8E82ADE8-BF2E-FC4B-94F6-7280DD5A3371}"/>
              </a:ext>
            </a:extLst>
          </p:cNvPr>
          <p:cNvSpPr>
            <a:spLocks noGrp="1"/>
          </p:cNvSpPr>
          <p:nvPr>
            <p:ph type="title"/>
          </p:nvPr>
        </p:nvSpPr>
        <p:spPr>
          <a:xfrm>
            <a:off x="381000" y="221190"/>
            <a:ext cx="7829550" cy="1218144"/>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99217461-7963-5F49-8107-A3987AE6C04D}"/>
              </a:ext>
            </a:extLst>
          </p:cNvPr>
          <p:cNvSpPr>
            <a:spLocks noGrp="1"/>
          </p:cNvSpPr>
          <p:nvPr>
            <p:ph type="body" idx="1"/>
          </p:nvPr>
        </p:nvSpPr>
        <p:spPr>
          <a:xfrm>
            <a:off x="386953" y="1825625"/>
            <a:ext cx="8370094" cy="40513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66B615E-0AD0-124D-9FC7-38F61787F08C}"/>
              </a:ext>
            </a:extLst>
          </p:cNvPr>
          <p:cNvSpPr>
            <a:spLocks noGrp="1"/>
          </p:cNvSpPr>
          <p:nvPr>
            <p:ph type="ftr" sz="quarter" idx="3"/>
          </p:nvPr>
        </p:nvSpPr>
        <p:spPr>
          <a:xfrm>
            <a:off x="6082145" y="6264002"/>
            <a:ext cx="2334033" cy="365125"/>
          </a:xfrm>
          <a:prstGeom prst="rect">
            <a:avLst/>
          </a:prstGeom>
        </p:spPr>
        <p:txBody>
          <a:bodyPr vert="horz" lIns="91440" tIns="45720" rIns="0" bIns="45720" rtlCol="0" anchor="ctr"/>
          <a:lstStyle>
            <a:lvl1pPr algn="ctr">
              <a:defRPr sz="1200">
                <a:solidFill>
                  <a:schemeClr val="tx1">
                    <a:tint val="75000"/>
                  </a:schemeClr>
                </a:solidFill>
                <a:latin typeface="+mj-lt"/>
              </a:defRPr>
            </a:lvl1pPr>
          </a:lstStyle>
          <a:p>
            <a:pPr algn="r"/>
            <a:r>
              <a:rPr lang="en-US" dirty="0"/>
              <a:t>Land Use Planning</a:t>
            </a:r>
          </a:p>
        </p:txBody>
      </p:sp>
      <p:sp>
        <p:nvSpPr>
          <p:cNvPr id="6" name="Slide Number Placeholder 5">
            <a:extLst>
              <a:ext uri="{FF2B5EF4-FFF2-40B4-BE49-F238E27FC236}">
                <a16:creationId xmlns:a16="http://schemas.microsoft.com/office/drawing/2014/main" id="{1B6196AD-DA09-0D4B-B8A2-D3490E3801E1}"/>
              </a:ext>
            </a:extLst>
          </p:cNvPr>
          <p:cNvSpPr>
            <a:spLocks noGrp="1"/>
          </p:cNvSpPr>
          <p:nvPr>
            <p:ph type="sldNum" sz="quarter" idx="4"/>
          </p:nvPr>
        </p:nvSpPr>
        <p:spPr>
          <a:xfrm>
            <a:off x="8411136" y="6264002"/>
            <a:ext cx="345911" cy="365125"/>
          </a:xfrm>
          <a:prstGeom prst="rect">
            <a:avLst/>
          </a:prstGeom>
        </p:spPr>
        <p:txBody>
          <a:bodyPr vert="horz" lIns="91440" tIns="45720" rIns="0" bIns="45720" rtlCol="0" anchor="ctr"/>
          <a:lstStyle>
            <a:lvl1pPr algn="r">
              <a:defRPr sz="1200">
                <a:solidFill>
                  <a:schemeClr val="tx1">
                    <a:tint val="75000"/>
                  </a:schemeClr>
                </a:solidFill>
                <a:latin typeface="+mj-lt"/>
              </a:defRPr>
            </a:lvl1pPr>
          </a:lstStyle>
          <a:p>
            <a:r>
              <a:rPr lang="en-CA" dirty="0"/>
              <a:t>|   </a:t>
            </a:r>
            <a:fld id="{41140750-9426-6447-9556-3289E9D36296}" type="slidenum">
              <a:rPr lang="en-US" smtClean="0"/>
              <a:pPr/>
              <a:t>‹#›</a:t>
            </a:fld>
            <a:endParaRPr lang="en-US" dirty="0"/>
          </a:p>
        </p:txBody>
      </p:sp>
    </p:spTree>
    <p:extLst>
      <p:ext uri="{BB962C8B-B14F-4D97-AF65-F5344CB8AC3E}">
        <p14:creationId xmlns:p14="http://schemas.microsoft.com/office/powerpoint/2010/main" val="210361031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p:txStyles>
    <p:titleStyle>
      <a:lvl1pPr algn="l" defTabSz="914400" rtl="0" eaLnBrk="1" latinLnBrk="0" hangingPunct="1">
        <a:lnSpc>
          <a:spcPct val="90000"/>
        </a:lnSpc>
        <a:spcBef>
          <a:spcPct val="0"/>
        </a:spcBef>
        <a:buNone/>
        <a:defRPr sz="4000" b="0" i="0" kern="1200" cap="none" baseline="0">
          <a:solidFill>
            <a:schemeClr val="accent6"/>
          </a:solidFill>
          <a:latin typeface="+mn-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2">
          <p15:clr>
            <a:srgbClr val="F26B43"/>
          </p15:clr>
        </p15:guide>
        <p15:guide id="2" pos="325">
          <p15:clr>
            <a:srgbClr val="F26B43"/>
          </p15:clr>
        </p15:guide>
        <p15:guide id="3" orient="horz" pos="3158">
          <p15:clr>
            <a:srgbClr val="F26B43"/>
          </p15:clr>
        </p15:guide>
        <p15:guide id="5" pos="7355">
          <p15:clr>
            <a:srgbClr val="F26B43"/>
          </p15:clr>
        </p15:guide>
        <p15:guide id="6" pos="3613">
          <p15:clr>
            <a:srgbClr val="F26B43"/>
          </p15:clr>
        </p15:guide>
        <p15:guide id="7" orient="horz" pos="822">
          <p15:clr>
            <a:srgbClr val="F26B43"/>
          </p15:clr>
        </p15:guide>
        <p15:guide id="8" orient="horz" pos="1139">
          <p15:clr>
            <a:srgbClr val="F26B43"/>
          </p15:clr>
        </p15:guide>
        <p15:guide id="9" orient="horz" pos="370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23.jp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24.jp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25.jp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1.xml"/><Relationship Id="rId1" Type="http://schemas.openxmlformats.org/officeDocument/2006/relationships/slideLayout" Target="../slideLayouts/slideLayout10.xml"/><Relationship Id="rId4" Type="http://schemas.openxmlformats.org/officeDocument/2006/relationships/image" Target="../media/image38.jpg"/></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image" Target="../media/image39.jpe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5.xml"/><Relationship Id="rId1" Type="http://schemas.openxmlformats.org/officeDocument/2006/relationships/slideLayout" Target="../slideLayouts/slideLayout10.xml"/><Relationship Id="rId4" Type="http://schemas.openxmlformats.org/officeDocument/2006/relationships/image" Target="../media/image40.jpg"/></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0.xml"/><Relationship Id="rId1" Type="http://schemas.openxmlformats.org/officeDocument/2006/relationships/slideLayout" Target="../slideLayouts/slideLayout10.xml"/><Relationship Id="rId4" Type="http://schemas.openxmlformats.org/officeDocument/2006/relationships/image" Target="../media/image44.jpg"/></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1.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2.xml"/><Relationship Id="rId1" Type="http://schemas.openxmlformats.org/officeDocument/2006/relationships/slideLayout" Target="../slideLayouts/slideLayout10.xml"/><Relationship Id="rId4" Type="http://schemas.openxmlformats.org/officeDocument/2006/relationships/image" Target="../media/image46.jpg"/></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Text Box 9"/>
          <p:cNvSpPr txBox="1">
            <a:spLocks noChangeArrowheads="1"/>
          </p:cNvSpPr>
          <p:nvPr/>
        </p:nvSpPr>
        <p:spPr bwMode="auto">
          <a:xfrm>
            <a:off x="755576" y="5166086"/>
            <a:ext cx="7632848" cy="400110"/>
          </a:xfrm>
          <a:prstGeom prst="rect">
            <a:avLst/>
          </a:prstGeom>
          <a:noFill/>
          <a:ln w="9525">
            <a:noFill/>
            <a:miter lim="800000"/>
            <a:headEnd/>
            <a:tailEnd/>
          </a:ln>
          <a:effectLst/>
        </p:spPr>
        <p:txBody>
          <a:bodyPr wrap="square">
            <a:spAutoFit/>
          </a:bodyPr>
          <a:lstStyle/>
          <a:p>
            <a:pPr algn="ctr">
              <a:spcBef>
                <a:spcPct val="50000"/>
              </a:spcBef>
            </a:pPr>
            <a:r>
              <a:rPr lang="en-CA" sz="2000" b="1" cap="all" dirty="0">
                <a:effectLst>
                  <a:outerShdw blurRad="38100" dist="38100" dir="2700000" algn="tl">
                    <a:srgbClr val="000000">
                      <a:alpha val="43137"/>
                    </a:srgbClr>
                  </a:outerShdw>
                </a:effectLst>
                <a:latin typeface="+mj-lt"/>
              </a:rPr>
              <a:t>March 4, 2020</a:t>
            </a:r>
          </a:p>
        </p:txBody>
      </p:sp>
      <p:sp>
        <p:nvSpPr>
          <p:cNvPr id="5" name="Text Box 9"/>
          <p:cNvSpPr txBox="1">
            <a:spLocks noChangeArrowheads="1"/>
          </p:cNvSpPr>
          <p:nvPr/>
        </p:nvSpPr>
        <p:spPr bwMode="auto">
          <a:xfrm>
            <a:off x="755576" y="1769286"/>
            <a:ext cx="7632848" cy="584775"/>
          </a:xfrm>
          <a:prstGeom prst="rect">
            <a:avLst/>
          </a:prstGeom>
          <a:noFill/>
          <a:ln w="9525">
            <a:noFill/>
            <a:miter lim="800000"/>
            <a:headEnd/>
            <a:tailEnd/>
          </a:ln>
          <a:effectLst/>
        </p:spPr>
        <p:txBody>
          <a:bodyPr wrap="square">
            <a:spAutoFit/>
          </a:bodyPr>
          <a:lstStyle/>
          <a:p>
            <a:pPr algn="ctr">
              <a:spcBef>
                <a:spcPct val="50000"/>
              </a:spcBef>
            </a:pPr>
            <a:r>
              <a:rPr lang="en-CA" sz="3200" b="1" cap="small" dirty="0">
                <a:latin typeface="+mj-lt"/>
              </a:rPr>
              <a:t>Northeast Roundtable</a:t>
            </a:r>
          </a:p>
        </p:txBody>
      </p:sp>
      <p:pic>
        <p:nvPicPr>
          <p:cNvPr id="6" name="Content Placeholder 10" descr="Meeting">
            <a:extLst>
              <a:ext uri="{FF2B5EF4-FFF2-40B4-BE49-F238E27FC236}">
                <a16:creationId xmlns:a16="http://schemas.microsoft.com/office/drawing/2014/main" id="{A0F01169-1CB0-4DAD-BA73-48EA4043E6FE}"/>
              </a:ext>
            </a:extLst>
          </p:cNvPr>
          <p:cNvPicPr>
            <a:picLocks noGrp="1"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75856" y="2452643"/>
            <a:ext cx="2465653" cy="2465653"/>
          </a:xfrm>
          <a:prstGeom prst="rect">
            <a:avLst/>
          </a:prstGeom>
        </p:spPr>
      </p:pic>
    </p:spTree>
    <p:extLst>
      <p:ext uri="{BB962C8B-B14F-4D97-AF65-F5344CB8AC3E}">
        <p14:creationId xmlns:p14="http://schemas.microsoft.com/office/powerpoint/2010/main" val="2315540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B224B6-3828-498C-BE00-54AEBE119C01}"/>
              </a:ext>
            </a:extLst>
          </p:cNvPr>
          <p:cNvSpPr>
            <a:spLocks noGrp="1"/>
          </p:cNvSpPr>
          <p:nvPr>
            <p:ph idx="1"/>
          </p:nvPr>
        </p:nvSpPr>
        <p:spPr/>
        <p:txBody>
          <a:bodyPr/>
          <a:lstStyle/>
          <a:p>
            <a:endParaRPr lang="en-CA"/>
          </a:p>
        </p:txBody>
      </p:sp>
      <p:sp>
        <p:nvSpPr>
          <p:cNvPr id="3" name="Slide Number Placeholder 2">
            <a:extLst>
              <a:ext uri="{FF2B5EF4-FFF2-40B4-BE49-F238E27FC236}">
                <a16:creationId xmlns:a16="http://schemas.microsoft.com/office/drawing/2014/main" id="{FB7CF678-508A-4902-92B2-92971F0B08F9}"/>
              </a:ext>
            </a:extLst>
          </p:cNvPr>
          <p:cNvSpPr>
            <a:spLocks noGrp="1"/>
          </p:cNvSpPr>
          <p:nvPr>
            <p:ph type="sldNum" sz="quarter" idx="12"/>
          </p:nvPr>
        </p:nvSpPr>
        <p:spPr/>
        <p:txBody>
          <a:bodyPr/>
          <a:lstStyle/>
          <a:p>
            <a:fld id="{B8306A44-7C73-4AA1-9714-8D5564208567}" type="slidenum">
              <a:rPr lang="en-CA" smtClean="0"/>
              <a:pPr/>
              <a:t>10</a:t>
            </a:fld>
            <a:endParaRPr lang="en-CA" dirty="0"/>
          </a:p>
        </p:txBody>
      </p:sp>
      <p:pic>
        <p:nvPicPr>
          <p:cNvPr id="4" name="Picture 3">
            <a:extLst>
              <a:ext uri="{FF2B5EF4-FFF2-40B4-BE49-F238E27FC236}">
                <a16:creationId xmlns:a16="http://schemas.microsoft.com/office/drawing/2014/main" id="{75AB2963-864B-4630-A946-85B316A15145}"/>
              </a:ext>
            </a:extLst>
          </p:cNvPr>
          <p:cNvPicPr>
            <a:picLocks noChangeAspect="1"/>
          </p:cNvPicPr>
          <p:nvPr/>
        </p:nvPicPr>
        <p:blipFill>
          <a:blip r:embed="rId2"/>
          <a:stretch>
            <a:fillRect/>
          </a:stretch>
        </p:blipFill>
        <p:spPr>
          <a:xfrm>
            <a:off x="0" y="-36670"/>
            <a:ext cx="9095623" cy="6894670"/>
          </a:xfrm>
          <a:prstGeom prst="rect">
            <a:avLst/>
          </a:prstGeom>
        </p:spPr>
      </p:pic>
    </p:spTree>
    <p:extLst>
      <p:ext uri="{BB962C8B-B14F-4D97-AF65-F5344CB8AC3E}">
        <p14:creationId xmlns:p14="http://schemas.microsoft.com/office/powerpoint/2010/main" val="746979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C1EB-A27B-4F46-B323-F42E86BC225D}"/>
              </a:ext>
            </a:extLst>
          </p:cNvPr>
          <p:cNvSpPr>
            <a:spLocks noGrp="1"/>
          </p:cNvSpPr>
          <p:nvPr>
            <p:ph type="title"/>
          </p:nvPr>
        </p:nvSpPr>
        <p:spPr>
          <a:xfrm>
            <a:off x="444700" y="3068960"/>
            <a:ext cx="8229600" cy="1143000"/>
          </a:xfrm>
        </p:spPr>
        <p:txBody>
          <a:bodyPr/>
          <a:lstStyle/>
          <a:p>
            <a:r>
              <a:rPr lang="en-CA" b="1" dirty="0">
                <a:effectLst/>
              </a:rPr>
              <a:t>Questions?</a:t>
            </a:r>
          </a:p>
        </p:txBody>
      </p:sp>
      <p:sp>
        <p:nvSpPr>
          <p:cNvPr id="4" name="Slide Number Placeholder 3">
            <a:extLst>
              <a:ext uri="{FF2B5EF4-FFF2-40B4-BE49-F238E27FC236}">
                <a16:creationId xmlns:a16="http://schemas.microsoft.com/office/drawing/2014/main" id="{1C093F4D-E492-44CA-A9B5-0BB41F1BAB2F}"/>
              </a:ext>
            </a:extLst>
          </p:cNvPr>
          <p:cNvSpPr>
            <a:spLocks noGrp="1"/>
          </p:cNvSpPr>
          <p:nvPr>
            <p:ph type="sldNum" sz="quarter" idx="12"/>
          </p:nvPr>
        </p:nvSpPr>
        <p:spPr/>
        <p:txBody>
          <a:bodyPr/>
          <a:lstStyle/>
          <a:p>
            <a:fld id="{62462EB4-C50B-4D50-AFFF-CDD0574E17D7}" type="slidenum">
              <a:rPr lang="en-CA" smtClean="0"/>
              <a:pPr/>
              <a:t>11</a:t>
            </a:fld>
            <a:endParaRPr lang="en-CA" dirty="0"/>
          </a:p>
        </p:txBody>
      </p:sp>
    </p:spTree>
    <p:extLst>
      <p:ext uri="{BB962C8B-B14F-4D97-AF65-F5344CB8AC3E}">
        <p14:creationId xmlns:p14="http://schemas.microsoft.com/office/powerpoint/2010/main" val="3881693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48D1F-C0D0-D240-9EF5-39419F519A2C}"/>
              </a:ext>
            </a:extLst>
          </p:cNvPr>
          <p:cNvSpPr>
            <a:spLocks noGrp="1"/>
          </p:cNvSpPr>
          <p:nvPr>
            <p:ph type="ctrTitle"/>
          </p:nvPr>
        </p:nvSpPr>
        <p:spPr>
          <a:xfrm>
            <a:off x="107504" y="3410138"/>
            <a:ext cx="8604448" cy="3108960"/>
          </a:xfrm>
          <a:solidFill>
            <a:schemeClr val="tx1">
              <a:alpha val="50000"/>
            </a:schemeClr>
          </a:solidFill>
          <a:effectLst>
            <a:softEdge rad="190500"/>
          </a:effectLst>
        </p:spPr>
        <p:txBody>
          <a:bodyPr>
            <a:normAutofit/>
          </a:bodyPr>
          <a:lstStyle/>
          <a:p>
            <a:r>
              <a:rPr lang="en-US" sz="4000" b="1" dirty="0"/>
              <a:t>Provincial Assessment </a:t>
            </a:r>
            <a:br>
              <a:rPr lang="en-US" sz="4000" b="1" dirty="0"/>
            </a:br>
            <a:r>
              <a:rPr lang="en-US" sz="4000" b="1" dirty="0"/>
              <a:t>1997 Fort St John Land and Resource Management Plan</a:t>
            </a:r>
          </a:p>
        </p:txBody>
      </p:sp>
    </p:spTree>
    <p:extLst>
      <p:ext uri="{BB962C8B-B14F-4D97-AF65-F5344CB8AC3E}">
        <p14:creationId xmlns:p14="http://schemas.microsoft.com/office/powerpoint/2010/main" val="3722849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2ECAACB-B9A0-1346-8ED8-DCCCF3A2B5C2}"/>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1670893E-E900-B145-8827-07EFC6B46D16}"/>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13</a:t>
            </a:fld>
            <a:endParaRPr lang="en-US" dirty="0">
              <a:solidFill>
                <a:schemeClr val="bg1"/>
              </a:solidFill>
            </a:endParaRPr>
          </a:p>
        </p:txBody>
      </p:sp>
      <p:sp>
        <p:nvSpPr>
          <p:cNvPr id="8" name="TextBox 7"/>
          <p:cNvSpPr txBox="1"/>
          <p:nvPr/>
        </p:nvSpPr>
        <p:spPr>
          <a:xfrm>
            <a:off x="539552" y="812899"/>
            <a:ext cx="8352928" cy="5416868"/>
          </a:xfrm>
          <a:prstGeom prst="rect">
            <a:avLst/>
          </a:prstGeom>
          <a:solidFill>
            <a:schemeClr val="bg1">
              <a:alpha val="53000"/>
            </a:schemeClr>
          </a:solidFill>
          <a:effectLst>
            <a:softEdge rad="2540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prstClr val="black"/>
                </a:solidFill>
                <a:effectLst/>
                <a:uLnTx/>
                <a:uFillTx/>
              </a:rPr>
              <a:t>Purpose (1997):</a:t>
            </a:r>
          </a:p>
          <a:p>
            <a:pPr marL="0" marR="0" lvl="0" indent="0" defTabSz="914400" eaLnBrk="1" fontAlgn="auto" latinLnBrk="0" hangingPunct="1">
              <a:lnSpc>
                <a:spcPct val="15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en-CA" sz="2800" b="0" i="0" u="none" strike="noStrike" kern="0" cap="none" spc="0" normalizeH="0" baseline="0" noProof="0" dirty="0">
                <a:ln>
                  <a:noFill/>
                </a:ln>
                <a:solidFill>
                  <a:prstClr val="black"/>
                </a:solidFill>
                <a:effectLst/>
                <a:uLnTx/>
                <a:uFillTx/>
              </a:rPr>
              <a:t>“</a:t>
            </a:r>
            <a:r>
              <a:rPr kumimoji="0" lang="en-CA" sz="2800" b="0" i="1" u="none" strike="noStrike" kern="0" cap="none" spc="0" normalizeH="0" baseline="0" noProof="0" dirty="0">
                <a:ln>
                  <a:noFill/>
                </a:ln>
                <a:solidFill>
                  <a:prstClr val="black"/>
                </a:solidFill>
                <a:effectLst/>
                <a:uLnTx/>
                <a:uFillTx/>
              </a:rPr>
              <a:t>Maintain resource development opportunities to sustain the economic base of the planning area communities while maintaining high outdoor recreation, wilderness, wildlife and biodiversity for future generations</a:t>
            </a:r>
            <a:r>
              <a:rPr kumimoji="0" lang="en-CA" sz="2800" b="0" i="0" u="none" strike="noStrike" kern="0" cap="none" spc="0" normalizeH="0" baseline="0" noProof="0" dirty="0">
                <a:ln>
                  <a:noFill/>
                </a:ln>
                <a:solidFill>
                  <a:prstClr val="black"/>
                </a:solidFill>
                <a:effectLst/>
                <a:uLnTx/>
                <a:uFillTx/>
              </a:rPr>
              <a:t>.”</a:t>
            </a:r>
          </a:p>
          <a:p>
            <a:pPr marL="742950" marR="0" lvl="1" indent="-285750" algn="r" defTabSz="914400" eaLnBrk="1" fontAlgn="auto" latinLnBrk="0" hangingPunct="1">
              <a:lnSpc>
                <a:spcPct val="100000"/>
              </a:lnSpc>
              <a:spcBef>
                <a:spcPts val="0"/>
              </a:spcBef>
              <a:spcAft>
                <a:spcPts val="0"/>
              </a:spcAft>
              <a:buClrTx/>
              <a:buSzTx/>
              <a:buFontTx/>
              <a:buChar char="-"/>
              <a:tabLst/>
              <a:defRPr/>
            </a:pPr>
            <a:r>
              <a:rPr kumimoji="0" lang="en-CA" b="0" i="0" u="none" strike="noStrike" kern="0" cap="none" spc="0" normalizeH="0" baseline="0" noProof="0" dirty="0">
                <a:ln>
                  <a:noFill/>
                </a:ln>
                <a:solidFill>
                  <a:prstClr val="black"/>
                </a:solidFill>
                <a:effectLst/>
                <a:uLnTx/>
                <a:uFillTx/>
              </a:rPr>
              <a:t>1997 LRMP Planning Table</a:t>
            </a: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4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72168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5537" y="260648"/>
            <a:ext cx="8352928" cy="738663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prstClr val="black"/>
                </a:solidFill>
                <a:effectLst/>
                <a:uLnTx/>
                <a:uFillTx/>
              </a:rPr>
              <a:t>Structure (1997)</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0" cap="none" spc="0" normalizeH="0" baseline="0" noProof="0" dirty="0">
                <a:ln>
                  <a:noFill/>
                </a:ln>
                <a:solidFill>
                  <a:prstClr val="black"/>
                </a:solidFill>
                <a:effectLst/>
                <a:uLnTx/>
                <a:uFillTx/>
              </a:rPr>
              <a:t>Planning table consisting of representatives from: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400" b="0" i="0" u="none" strike="noStrike" kern="0" cap="none" spc="0" normalizeH="0" baseline="0" noProof="0" dirty="0">
                <a:ln>
                  <a:noFill/>
                </a:ln>
                <a:solidFill>
                  <a:prstClr val="black"/>
                </a:solidFill>
                <a:effectLst/>
                <a:uLnTx/>
                <a:uFillTx/>
              </a:rPr>
              <a:t>Provincial natural resource ministries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400" b="0" i="0" u="none" strike="noStrike" kern="0" cap="none" spc="0" normalizeH="0" baseline="0" noProof="0" dirty="0">
                <a:ln>
                  <a:noFill/>
                </a:ln>
                <a:solidFill>
                  <a:prstClr val="black"/>
                </a:solidFill>
                <a:effectLst/>
                <a:uLnTx/>
                <a:uFillTx/>
              </a:rPr>
              <a:t>Local government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400" b="0" i="0" u="none" strike="noStrike" kern="0" cap="none" spc="0" normalizeH="0" baseline="0" noProof="0" dirty="0">
                <a:ln>
                  <a:noFill/>
                </a:ln>
                <a:solidFill>
                  <a:prstClr val="black"/>
                </a:solidFill>
                <a:effectLst/>
                <a:uLnTx/>
                <a:uFillTx/>
              </a:rPr>
              <a:t>Energy sector</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400" b="0" i="0" u="none" strike="noStrike" kern="0" cap="none" spc="0" normalizeH="0" baseline="0" noProof="0" dirty="0">
                <a:ln>
                  <a:noFill/>
                </a:ln>
                <a:solidFill>
                  <a:prstClr val="black"/>
                </a:solidFill>
                <a:effectLst/>
                <a:uLnTx/>
                <a:uFillTx/>
              </a:rPr>
              <a:t>Agricultural/ranching sector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400" b="0" i="0" u="none" strike="noStrike" kern="0" cap="none" spc="0" normalizeH="0" baseline="0" noProof="0" dirty="0">
                <a:ln>
                  <a:noFill/>
                </a:ln>
                <a:solidFill>
                  <a:prstClr val="black"/>
                </a:solidFill>
                <a:effectLst/>
                <a:uLnTx/>
                <a:uFillTx/>
              </a:rPr>
              <a:t>Forestry sector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400" b="0" i="0" u="none" strike="noStrike" kern="0" cap="none" spc="0" normalizeH="0" baseline="0" noProof="0" dirty="0">
                <a:ln>
                  <a:noFill/>
                </a:ln>
                <a:solidFill>
                  <a:prstClr val="black"/>
                </a:solidFill>
                <a:effectLst/>
                <a:uLnTx/>
                <a:uFillTx/>
              </a:rPr>
              <a:t>Guide outfitters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400" b="0" i="0" u="none" strike="noStrike" kern="0" cap="none" spc="0" normalizeH="0" baseline="0" noProof="0" dirty="0">
                <a:ln>
                  <a:noFill/>
                </a:ln>
                <a:solidFill>
                  <a:prstClr val="black"/>
                </a:solidFill>
                <a:effectLst/>
                <a:uLnTx/>
                <a:uFillTx/>
              </a:rPr>
              <a:t>Recreation groups</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400" b="0" i="0" u="none" strike="noStrike" kern="0" cap="none" spc="0" normalizeH="0" baseline="0" noProof="0" dirty="0">
                <a:ln>
                  <a:noFill/>
                </a:ln>
                <a:solidFill>
                  <a:prstClr val="black"/>
                </a:solidFill>
                <a:effectLst/>
                <a:uLnTx/>
                <a:uFillTx/>
              </a:rPr>
              <a:t>Conservation groups</a:t>
            </a:r>
          </a:p>
          <a:p>
            <a:pPr marL="285750" marR="0" lvl="0" indent="-285750" defTabSz="914400" eaLnBrk="1" fontAlgn="auto" latinLnBrk="0" hangingPunct="1">
              <a:lnSpc>
                <a:spcPct val="100000"/>
              </a:lnSpc>
              <a:spcBef>
                <a:spcPts val="0"/>
              </a:spcBef>
              <a:spcAft>
                <a:spcPts val="0"/>
              </a:spcAft>
              <a:buClrTx/>
              <a:buSzTx/>
              <a:buFontTx/>
              <a:buChar char="-"/>
              <a:tabLst/>
              <a:defRPr/>
            </a:pPr>
            <a:endParaRPr kumimoji="0" lang="en-CA"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0" cap="none" spc="0" normalizeH="0" baseline="0" noProof="0" dirty="0">
                <a:ln>
                  <a:noFill/>
                </a:ln>
                <a:solidFill>
                  <a:prstClr val="black"/>
                </a:solidFill>
                <a:effectLst/>
                <a:uLnTx/>
                <a:uFillTx/>
              </a:rPr>
              <a:t>Consensus-based decision making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0" cap="none" spc="0" normalizeH="0" baseline="0" noProof="0" dirty="0">
                <a:ln>
                  <a:noFill/>
                </a:ln>
                <a:solidFill>
                  <a:prstClr val="black"/>
                </a:solidFill>
                <a:effectLst/>
                <a:uLnTx/>
                <a:uFillTx/>
              </a:rPr>
              <a:t>Large public participation component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4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4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5298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70893E-E900-B145-8827-07EFC6B46D16}"/>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15</a:t>
            </a:fld>
            <a:endParaRPr lang="en-US" dirty="0">
              <a:solidFill>
                <a:schemeClr val="bg1"/>
              </a:solidFill>
            </a:endParaRPr>
          </a:p>
        </p:txBody>
      </p:sp>
      <p:sp>
        <p:nvSpPr>
          <p:cNvPr id="6" name="TextBox 5"/>
          <p:cNvSpPr txBox="1"/>
          <p:nvPr/>
        </p:nvSpPr>
        <p:spPr>
          <a:xfrm>
            <a:off x="395537" y="260648"/>
            <a:ext cx="8352928" cy="6924973"/>
          </a:xfrm>
          <a:prstGeom prst="rect">
            <a:avLst/>
          </a:prstGeom>
          <a:solidFill>
            <a:schemeClr val="bg1">
              <a:alpha val="50000"/>
            </a:schemeClr>
          </a:solidFill>
          <a:effectLst>
            <a:softEdge rad="3048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prstClr val="black"/>
                </a:solidFill>
                <a:effectLst/>
                <a:uLnTx/>
                <a:uFillTx/>
              </a:rPr>
              <a:t>Planning</a:t>
            </a:r>
            <a:r>
              <a:rPr kumimoji="0" lang="en-CA" sz="3200" b="1" i="0" u="none" strike="noStrike" kern="0" cap="none" spc="0" normalizeH="0" noProof="0" dirty="0">
                <a:ln>
                  <a:noFill/>
                </a:ln>
                <a:solidFill>
                  <a:prstClr val="black"/>
                </a:solidFill>
                <a:effectLst/>
                <a:uLnTx/>
                <a:uFillTx/>
              </a:rPr>
              <a:t> Boundary</a:t>
            </a:r>
            <a:r>
              <a:rPr kumimoji="0" lang="en-CA" sz="3200" b="1" i="0" u="none" strike="noStrike" kern="0" cap="none" spc="0" normalizeH="0" baseline="0" noProof="0" dirty="0">
                <a:ln>
                  <a:noFill/>
                </a:ln>
                <a:solidFill>
                  <a:prstClr val="black"/>
                </a:solidFill>
                <a:effectLst/>
                <a:uLnTx/>
                <a:uFillTx/>
              </a:rPr>
              <a:t> (1997)</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32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0" cap="none" spc="0" normalizeH="0" baseline="0" noProof="0" dirty="0">
                <a:ln>
                  <a:noFill/>
                </a:ln>
                <a:solidFill>
                  <a:prstClr val="black"/>
                </a:solidFill>
                <a:effectLst/>
                <a:uLnTx/>
                <a:uFillTx/>
              </a:rPr>
              <a:t>Fort St John Timber Supply Area served as the planning boundary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3200" kern="0" dirty="0">
              <a:solidFill>
                <a:prstClr val="black"/>
              </a:solidFil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0" cap="none" spc="0" normalizeH="0" baseline="0" noProof="0" dirty="0">
                <a:ln>
                  <a:noFill/>
                </a:ln>
                <a:solidFill>
                  <a:prstClr val="black"/>
                </a:solidFill>
                <a:effectLst/>
                <a:uLnTx/>
                <a:uFillTx/>
              </a:rPr>
              <a:t>Includes</a:t>
            </a:r>
            <a:r>
              <a:rPr kumimoji="0" lang="en-CA" sz="3200" b="0" i="0" u="none" strike="noStrike" kern="0" cap="none" spc="0" normalizeH="0" noProof="0" dirty="0">
                <a:ln>
                  <a:noFill/>
                </a:ln>
                <a:solidFill>
                  <a:prstClr val="black"/>
                </a:solidFill>
                <a:effectLst/>
                <a:uLnTx/>
                <a:uFillTx/>
              </a:rPr>
              <a:t> communities of:</a:t>
            </a:r>
            <a:endParaRPr lang="en-CA" sz="3200" kern="0" noProof="0" dirty="0">
              <a:solidFill>
                <a:prstClr val="black"/>
              </a:solidFill>
            </a:endParaRPr>
          </a:p>
          <a:p>
            <a:pPr marR="0" lvl="0" defTabSz="914400" eaLnBrk="1" fontAlgn="auto" latinLnBrk="0" hangingPunct="1">
              <a:lnSpc>
                <a:spcPct val="100000"/>
              </a:lnSpc>
              <a:spcBef>
                <a:spcPts val="0"/>
              </a:spcBef>
              <a:spcAft>
                <a:spcPts val="0"/>
              </a:spcAft>
              <a:buClrTx/>
              <a:buSzTx/>
              <a:tabLst/>
              <a:defRPr/>
            </a:pPr>
            <a:endParaRPr lang="en-CA" sz="3200" kern="0" dirty="0">
              <a:solidFill>
                <a:prstClr val="black"/>
              </a:solidFill>
            </a:endParaRPr>
          </a:p>
          <a:p>
            <a:pPr marL="285750" marR="0" lvl="0" indent="-285750" defTabSz="914400" eaLnBrk="1" fontAlgn="auto" latinLnBrk="0" hangingPunct="1">
              <a:lnSpc>
                <a:spcPct val="100000"/>
              </a:lnSpc>
              <a:spcBef>
                <a:spcPts val="0"/>
              </a:spcBef>
              <a:spcAft>
                <a:spcPts val="0"/>
              </a:spcAft>
              <a:buClrTx/>
              <a:buSzTx/>
              <a:buFontTx/>
              <a:buChar char="-"/>
              <a:tabLst/>
              <a:defRPr/>
            </a:pPr>
            <a:r>
              <a:rPr lang="en-CA" sz="3200" kern="0" dirty="0">
                <a:solidFill>
                  <a:prstClr val="black"/>
                </a:solidFill>
              </a:rPr>
              <a:t>Halfway River First Nations</a:t>
            </a:r>
          </a:p>
          <a:p>
            <a:pPr marL="285750" marR="0" lvl="0" indent="-285750" defTabSz="914400" eaLnBrk="1" fontAlgn="auto" latinLnBrk="0" hangingPunct="1">
              <a:lnSpc>
                <a:spcPct val="100000"/>
              </a:lnSpc>
              <a:spcBef>
                <a:spcPts val="0"/>
              </a:spcBef>
              <a:spcAft>
                <a:spcPts val="0"/>
              </a:spcAft>
              <a:buClrTx/>
              <a:buSzTx/>
              <a:buFontTx/>
              <a:buChar char="-"/>
              <a:tabLst/>
              <a:defRPr/>
            </a:pPr>
            <a:r>
              <a:rPr lang="en-CA" sz="3200" kern="0" dirty="0">
                <a:solidFill>
                  <a:prstClr val="black"/>
                </a:solidFill>
              </a:rPr>
              <a:t>Blueberry River First Nation </a:t>
            </a:r>
          </a:p>
          <a:p>
            <a:pPr marL="285750" marR="0" lvl="0" indent="-285750" defTabSz="914400" eaLnBrk="1" fontAlgn="auto" latinLnBrk="0" hangingPunct="1">
              <a:lnSpc>
                <a:spcPct val="100000"/>
              </a:lnSpc>
              <a:spcBef>
                <a:spcPts val="0"/>
              </a:spcBef>
              <a:spcAft>
                <a:spcPts val="0"/>
              </a:spcAft>
              <a:buClrTx/>
              <a:buSzTx/>
              <a:buFontTx/>
              <a:buChar char="-"/>
              <a:tabLst/>
              <a:defRPr/>
            </a:pPr>
            <a:r>
              <a:rPr lang="en-CA" sz="3200" kern="0" dirty="0">
                <a:solidFill>
                  <a:prstClr val="black"/>
                </a:solidFill>
              </a:rPr>
              <a:t>Doig River First Nation</a:t>
            </a:r>
          </a:p>
          <a:p>
            <a:pPr marL="285750" marR="0" lvl="0" indent="-285750" defTabSz="914400" eaLnBrk="1" fontAlgn="auto" latinLnBrk="0" hangingPunct="1">
              <a:lnSpc>
                <a:spcPct val="100000"/>
              </a:lnSpc>
              <a:spcBef>
                <a:spcPts val="0"/>
              </a:spcBef>
              <a:spcAft>
                <a:spcPts val="0"/>
              </a:spcAft>
              <a:buClrTx/>
              <a:buSzTx/>
              <a:buFontTx/>
              <a:buChar char="-"/>
              <a:tabLst/>
              <a:defRPr/>
            </a:pPr>
            <a:r>
              <a:rPr lang="en-CA" sz="3200" kern="0" dirty="0">
                <a:solidFill>
                  <a:prstClr val="black"/>
                </a:solidFill>
              </a:rPr>
              <a:t>Fort St John</a:t>
            </a:r>
          </a:p>
          <a:p>
            <a:pPr marL="285750" marR="0" lvl="0" indent="-285750" defTabSz="914400" eaLnBrk="1" fontAlgn="auto" latinLnBrk="0" hangingPunct="1">
              <a:lnSpc>
                <a:spcPct val="100000"/>
              </a:lnSpc>
              <a:spcBef>
                <a:spcPts val="0"/>
              </a:spcBef>
              <a:spcAft>
                <a:spcPts val="0"/>
              </a:spcAft>
              <a:buClrTx/>
              <a:buSzTx/>
              <a:buFontTx/>
              <a:buChar char="-"/>
              <a:tabLst/>
              <a:defRPr/>
            </a:pPr>
            <a:r>
              <a:rPr lang="en-CA" sz="3200" kern="0" dirty="0">
                <a:solidFill>
                  <a:prstClr val="black"/>
                </a:solidFill>
              </a:rPr>
              <a:t>Taylor </a:t>
            </a:r>
          </a:p>
          <a:p>
            <a:pPr lvl="1">
              <a:defRPr/>
            </a:pPr>
            <a:r>
              <a:rPr kumimoji="0" lang="en-CA" sz="3200" b="0" i="0" u="none" strike="noStrike" kern="0" cap="none" spc="0" normalizeH="0" baseline="0" noProof="0" dirty="0">
                <a:ln>
                  <a:noFill/>
                </a:ln>
                <a:solidFill>
                  <a:prstClr val="black"/>
                </a:solidFill>
                <a:effectLst/>
                <a:uLnTx/>
                <a:uFillTx/>
              </a:rPr>
              <a:t> </a:t>
            </a:r>
          </a:p>
          <a:p>
            <a:pPr marR="0" lvl="1" defTabSz="914400" eaLnBrk="1" fontAlgn="auto" latinLnBrk="0" hangingPunct="1">
              <a:lnSpc>
                <a:spcPct val="100000"/>
              </a:lnSpc>
              <a:spcBef>
                <a:spcPts val="0"/>
              </a:spcBef>
              <a:spcAft>
                <a:spcPts val="0"/>
              </a:spcAft>
              <a:buClrTx/>
              <a:buSzTx/>
              <a:tabLst/>
              <a:defRPr/>
            </a:pPr>
            <a:endParaRPr kumimoji="0" lang="en-CA" sz="1400" b="0" i="0" u="none" strike="noStrike" kern="0" cap="none" spc="0" normalizeH="0" baseline="0" noProof="0" dirty="0">
              <a:ln>
                <a:noFill/>
              </a:ln>
              <a:solidFill>
                <a:prstClr val="black"/>
              </a:solidFill>
              <a:effectLst/>
              <a:uLnTx/>
              <a:uFillTx/>
            </a:endParaRPr>
          </a:p>
          <a:p>
            <a:pPr marL="285750" indent="-285750">
              <a:buFontTx/>
              <a:buChar char="-"/>
              <a:defRPr/>
            </a:pPr>
            <a:endParaRPr kumimoji="0" lang="en-CA" sz="14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7778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70893E-E900-B145-8827-07EFC6B46D16}"/>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16</a:t>
            </a:fld>
            <a:endParaRPr lang="en-US" dirty="0">
              <a:solidFill>
                <a:schemeClr val="bg1"/>
              </a:solidFill>
            </a:endParaRPr>
          </a:p>
        </p:txBody>
      </p:sp>
      <p:pic>
        <p:nvPicPr>
          <p:cNvPr id="1026" name="Picture 2" descr="\\spatialfiles.bcgov\work\srm\nr\arcproj\fs\P20_0128_FSJ_LRMP\FSJ_LRMP_TSA\PDF Maps v2\FSJ TSA.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9575" y="-354013"/>
            <a:ext cx="10058400"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867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70893E-E900-B145-8827-07EFC6B46D16}"/>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17</a:t>
            </a:fld>
            <a:endParaRPr lang="en-US" dirty="0">
              <a:solidFill>
                <a:schemeClr val="bg1"/>
              </a:solidFill>
            </a:endParaRPr>
          </a:p>
        </p:txBody>
      </p:sp>
      <p:sp>
        <p:nvSpPr>
          <p:cNvPr id="6" name="TextBox 5"/>
          <p:cNvSpPr txBox="1"/>
          <p:nvPr/>
        </p:nvSpPr>
        <p:spPr>
          <a:xfrm>
            <a:off x="395537" y="260648"/>
            <a:ext cx="8352928" cy="6217087"/>
          </a:xfrm>
          <a:prstGeom prst="rect">
            <a:avLst/>
          </a:prstGeom>
          <a:solidFill>
            <a:schemeClr val="bg1">
              <a:alpha val="50000"/>
            </a:schemeClr>
          </a:solidFill>
          <a:effectLst>
            <a:softEdge rad="3048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prstClr val="black"/>
                </a:solidFill>
                <a:effectLst/>
                <a:uLnTx/>
                <a:uFillTx/>
              </a:rPr>
              <a:t>Resource Management Zones (1997):</a:t>
            </a:r>
          </a:p>
          <a:p>
            <a:pPr marR="0" lvl="1" defTabSz="914400" eaLnBrk="1" fontAlgn="auto" latinLnBrk="0" hangingPunct="1">
              <a:lnSpc>
                <a:spcPct val="100000"/>
              </a:lnSpc>
              <a:spcBef>
                <a:spcPts val="0"/>
              </a:spcBef>
              <a:spcAft>
                <a:spcPts val="0"/>
              </a:spcAft>
              <a:buClrTx/>
              <a:buSzTx/>
              <a:tabLst/>
              <a:defRPr/>
            </a:pPr>
            <a:endParaRPr kumimoji="0" lang="en-CA" sz="32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0" cap="none" spc="0" normalizeH="0" baseline="0" noProof="0" dirty="0">
                <a:ln>
                  <a:noFill/>
                </a:ln>
                <a:solidFill>
                  <a:prstClr val="black"/>
                </a:solidFill>
                <a:effectLst/>
                <a:uLnTx/>
                <a:uFillTx/>
              </a:rPr>
              <a:t>Landscape divided into 27 Resource Management Zones (RMZs) containing site-specific management direction ecological and socioeconomic values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32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0" cap="none" spc="0" normalizeH="0" baseline="0" noProof="0" dirty="0">
                <a:ln>
                  <a:noFill/>
                </a:ln>
                <a:solidFill>
                  <a:prstClr val="black"/>
                </a:solidFill>
                <a:effectLst/>
                <a:uLnTx/>
                <a:uFillTx/>
              </a:rPr>
              <a:t>RMZs delineated using combinations of</a:t>
            </a:r>
          </a:p>
          <a:p>
            <a:pPr marR="0" lvl="1" defTabSz="914400" eaLnBrk="1" fontAlgn="auto" latinLnBrk="0" hangingPunct="1">
              <a:lnSpc>
                <a:spcPct val="100000"/>
              </a:lnSpc>
              <a:spcBef>
                <a:spcPts val="0"/>
              </a:spcBef>
              <a:spcAft>
                <a:spcPts val="0"/>
              </a:spcAft>
              <a:buClrTx/>
              <a:buSzTx/>
              <a:tabLst/>
              <a:defRPr/>
            </a:pPr>
            <a:endParaRPr kumimoji="0" lang="en-CA" sz="32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3200" b="0" i="0" u="none" strike="noStrike" kern="0" cap="none" spc="0" normalizeH="0" baseline="0" noProof="0" dirty="0">
                <a:ln>
                  <a:noFill/>
                </a:ln>
                <a:solidFill>
                  <a:prstClr val="black"/>
                </a:solidFill>
                <a:effectLst/>
                <a:uLnTx/>
                <a:uFillTx/>
              </a:rPr>
              <a:t>Administrative boundaries</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3200" b="0" i="0" u="none" strike="noStrike" kern="0" cap="none" spc="0" normalizeH="0" baseline="0" noProof="0" dirty="0">
                <a:ln>
                  <a:noFill/>
                </a:ln>
                <a:solidFill>
                  <a:prstClr val="black"/>
                </a:solidFill>
                <a:effectLst/>
                <a:uLnTx/>
                <a:uFillTx/>
              </a:rPr>
              <a:t>Ecological boundaries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3200" b="0" i="0" u="none" strike="noStrike" kern="0" cap="none" spc="0" normalizeH="0" baseline="0" noProof="0" dirty="0">
                <a:ln>
                  <a:noFill/>
                </a:ln>
                <a:solidFill>
                  <a:prstClr val="black"/>
                </a:solidFill>
                <a:effectLst/>
                <a:uLnTx/>
                <a:uFillTx/>
              </a:rPr>
              <a:t>Tenure boundaries</a:t>
            </a:r>
            <a:endParaRPr lang="en-CA" sz="3200" kern="0" noProof="0" dirty="0">
              <a:solidFill>
                <a:prstClr val="black"/>
              </a:solidFill>
            </a:endParaRPr>
          </a:p>
          <a:p>
            <a:pPr marL="285750" indent="-285750">
              <a:buFontTx/>
              <a:buChar char="-"/>
              <a:defRPr/>
            </a:pPr>
            <a:endParaRPr kumimoji="0" lang="en-CA" sz="1400" b="0" i="0" u="none" strike="noStrike" kern="0" cap="none" spc="0" normalizeH="0" baseline="0" dirty="0">
              <a:ln>
                <a:noFill/>
              </a:ln>
              <a:solidFill>
                <a:prstClr val="black"/>
              </a:solidFill>
              <a:effectLst/>
              <a:uLnTx/>
              <a:uFillTx/>
            </a:endParaRPr>
          </a:p>
        </p:txBody>
      </p:sp>
    </p:spTree>
    <p:extLst>
      <p:ext uri="{BB962C8B-B14F-4D97-AF65-F5344CB8AC3E}">
        <p14:creationId xmlns:p14="http://schemas.microsoft.com/office/powerpoint/2010/main" val="2844729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70893E-E900-B145-8827-07EFC6B46D16}"/>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18</a:t>
            </a:fld>
            <a:endParaRPr lang="en-US" dirty="0">
              <a:solidFill>
                <a:schemeClr val="bg1"/>
              </a:solidFill>
            </a:endParaRPr>
          </a:p>
        </p:txBody>
      </p:sp>
      <p:pic>
        <p:nvPicPr>
          <p:cNvPr id="2050" name="Picture 2" descr="\\spatialfiles.bcgov\work\srm\nr\arcproj\fs\P20_0128_FSJ_LRMP\FSJ_LRMP_TSA\PDF Maps v2\FSJ TSA RMZ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12900"/>
            <a:ext cx="9144000" cy="687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554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70893E-E900-B145-8827-07EFC6B46D16}"/>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19</a:t>
            </a:fld>
            <a:endParaRPr lang="en-US" dirty="0">
              <a:solidFill>
                <a:schemeClr val="bg1"/>
              </a:solidFill>
            </a:endParaRPr>
          </a:p>
        </p:txBody>
      </p:sp>
      <p:sp>
        <p:nvSpPr>
          <p:cNvPr id="6" name="TextBox 5"/>
          <p:cNvSpPr txBox="1"/>
          <p:nvPr/>
        </p:nvSpPr>
        <p:spPr>
          <a:xfrm>
            <a:off x="395537" y="260648"/>
            <a:ext cx="8352928" cy="5724644"/>
          </a:xfrm>
          <a:prstGeom prst="rect">
            <a:avLst/>
          </a:prstGeom>
          <a:solidFill>
            <a:schemeClr val="bg1">
              <a:alpha val="50000"/>
            </a:schemeClr>
          </a:solidFill>
          <a:effectLst>
            <a:softEdge rad="3048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prstClr val="black"/>
                </a:solidFill>
                <a:effectLst/>
                <a:uLnTx/>
                <a:uFillTx/>
              </a:rPr>
              <a:t>Provincial Land Use Categories (1997)</a:t>
            </a:r>
          </a:p>
          <a:p>
            <a:pPr>
              <a:defRPr/>
            </a:pPr>
            <a:endParaRPr kumimoji="0" lang="en-CA" sz="3200" b="0" i="0" u="none" strike="noStrike" kern="0" cap="none" spc="0" normalizeH="0" baseline="0" dirty="0">
              <a:ln>
                <a:noFill/>
              </a:ln>
              <a:solidFill>
                <a:prstClr val="black"/>
              </a:solidFill>
              <a:effectLst/>
              <a:uLnTx/>
              <a:uFillTx/>
            </a:endParaRPr>
          </a:p>
          <a:p>
            <a:pPr marL="285750" lvl="0" indent="-285750">
              <a:buFont typeface="Arial" panose="020B0604020202020204" pitchFamily="34" charset="0"/>
              <a:buChar char="•"/>
              <a:defRPr/>
            </a:pPr>
            <a:r>
              <a:rPr lang="en-CA" sz="3200" kern="0" dirty="0">
                <a:solidFill>
                  <a:prstClr val="black"/>
                </a:solidFill>
              </a:rPr>
              <a:t>RMZs combined to form 5 broad provincial land use categories that established a overarching management regime for an area</a:t>
            </a:r>
          </a:p>
          <a:p>
            <a:pPr lvl="0">
              <a:defRPr/>
            </a:pPr>
            <a:endParaRPr lang="en-CA" sz="3200" kern="0" dirty="0">
              <a:solidFill>
                <a:prstClr val="black"/>
              </a:solidFill>
            </a:endParaRPr>
          </a:p>
          <a:p>
            <a:pPr marL="742950" lvl="1" indent="-285750">
              <a:buFontTx/>
              <a:buChar char="-"/>
              <a:defRPr/>
            </a:pPr>
            <a:r>
              <a:rPr lang="en-CA" sz="3200" kern="0" dirty="0">
                <a:solidFill>
                  <a:prstClr val="black"/>
                </a:solidFill>
              </a:rPr>
              <a:t>Agriculture/settlement (12%)</a:t>
            </a:r>
          </a:p>
          <a:p>
            <a:pPr marL="742950" lvl="1" indent="-285750">
              <a:buFontTx/>
              <a:buChar char="-"/>
              <a:defRPr/>
            </a:pPr>
            <a:r>
              <a:rPr lang="en-CA" sz="3200" kern="0" dirty="0">
                <a:solidFill>
                  <a:prstClr val="black"/>
                </a:solidFill>
              </a:rPr>
              <a:t>Enhanced resource development (20%)</a:t>
            </a:r>
          </a:p>
          <a:p>
            <a:pPr marL="742950" lvl="1" indent="-285750">
              <a:buFontTx/>
              <a:buChar char="-"/>
              <a:defRPr/>
            </a:pPr>
            <a:r>
              <a:rPr lang="en-CA" sz="3200" kern="0" dirty="0">
                <a:solidFill>
                  <a:prstClr val="black"/>
                </a:solidFill>
              </a:rPr>
              <a:t>General resource management (46%)</a:t>
            </a:r>
          </a:p>
          <a:p>
            <a:pPr marL="742950" lvl="1" indent="-285750">
              <a:buFontTx/>
              <a:buChar char="-"/>
              <a:defRPr/>
            </a:pPr>
            <a:r>
              <a:rPr lang="en-CA" sz="3200" kern="0" dirty="0">
                <a:solidFill>
                  <a:prstClr val="black"/>
                </a:solidFill>
              </a:rPr>
              <a:t>Special management (18%)</a:t>
            </a:r>
          </a:p>
          <a:p>
            <a:pPr marL="742950" lvl="1" indent="-285750">
              <a:buFontTx/>
              <a:buChar char="-"/>
              <a:defRPr/>
            </a:pPr>
            <a:r>
              <a:rPr lang="en-CA" sz="3200" kern="0" dirty="0">
                <a:solidFill>
                  <a:prstClr val="black"/>
                </a:solidFill>
              </a:rPr>
              <a:t>Protected areas (4%)</a:t>
            </a:r>
          </a:p>
          <a:p>
            <a:pPr marL="285750" indent="-285750">
              <a:buFontTx/>
              <a:buChar char="-"/>
              <a:defRPr/>
            </a:pPr>
            <a:endParaRPr kumimoji="0" lang="en-CA" sz="14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303668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8306A44-7C73-4AA1-9714-8D5564208567}" type="slidenum">
              <a:rPr lang="en-CA" smtClean="0"/>
              <a:pPr/>
              <a:t>2</a:t>
            </a:fld>
            <a:endParaRPr lang="en-CA" dirty="0"/>
          </a:p>
        </p:txBody>
      </p:sp>
      <p:pic>
        <p:nvPicPr>
          <p:cNvPr id="7" name="Picture 6">
            <a:extLst>
              <a:ext uri="{FF2B5EF4-FFF2-40B4-BE49-F238E27FC236}">
                <a16:creationId xmlns:a16="http://schemas.microsoft.com/office/drawing/2014/main" id="{7C1E86E7-C9AE-4469-861F-59C07EC5F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9672"/>
            <a:ext cx="9144000" cy="4880578"/>
          </a:xfrm>
          <a:prstGeom prst="rect">
            <a:avLst/>
          </a:prstGeom>
        </p:spPr>
      </p:pic>
    </p:spTree>
    <p:extLst>
      <p:ext uri="{BB962C8B-B14F-4D97-AF65-F5344CB8AC3E}">
        <p14:creationId xmlns:p14="http://schemas.microsoft.com/office/powerpoint/2010/main" val="4168696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70893E-E900-B145-8827-07EFC6B46D16}"/>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20</a:t>
            </a:fld>
            <a:endParaRPr lang="en-US" dirty="0">
              <a:solidFill>
                <a:schemeClr val="bg1"/>
              </a:solidFill>
            </a:endParaRPr>
          </a:p>
        </p:txBody>
      </p:sp>
      <p:pic>
        <p:nvPicPr>
          <p:cNvPr id="3074" name="Picture 2" descr="\\spatialfiles.bcgov\work\srm\nr\arcproj\fs\P20_0128_FSJ_LRMP\FSJ_LRMP_TSA\PDF Maps v2\Provincial Land Use Categorie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3999" cy="6847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633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116632"/>
            <a:ext cx="8352928" cy="73250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prstClr val="black"/>
                </a:solidFill>
                <a:effectLst/>
                <a:uLnTx/>
                <a:uFillTx/>
              </a:rPr>
              <a:t>Values (1997)</a:t>
            </a:r>
            <a:endParaRPr kumimoji="0" lang="en-CA"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Agriculture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Range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Forest Management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Energy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Recreation &amp; Tourism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Access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Fish &amp; Wildlife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Biodiversity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Culture &amp; Heritage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Minerals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Water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Visual Quality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Air Quality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Trapping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Guide Outfitting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Communication Transportation &amp; Utilities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2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Protected Areas  </a:t>
            </a:r>
          </a:p>
          <a:p>
            <a:pPr marR="0" lvl="1" defTabSz="914400" eaLnBrk="1" fontAlgn="auto" latinLnBrk="0" hangingPunct="1">
              <a:lnSpc>
                <a:spcPct val="100000"/>
              </a:lnSpc>
              <a:spcBef>
                <a:spcPts val="0"/>
              </a:spcBef>
              <a:spcAft>
                <a:spcPts val="0"/>
              </a:spcAft>
              <a:buClrTx/>
              <a:buSzTx/>
              <a:tabLst/>
              <a:defRPr/>
            </a:pPr>
            <a:endParaRPr kumimoji="0" lang="en-CA" sz="14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56886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5536" y="260648"/>
            <a:ext cx="8352928" cy="6740307"/>
          </a:xfrm>
          <a:prstGeom prst="rect">
            <a:avLst/>
          </a:prstGeom>
          <a:solidFill>
            <a:schemeClr val="bg1">
              <a:alpha val="50000"/>
            </a:schemeClr>
          </a:solidFill>
          <a:effectLst>
            <a:softEdge rad="3048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prstClr val="black"/>
                </a:solidFill>
                <a:effectLst/>
                <a:uLnTx/>
                <a:uFillTx/>
              </a:rPr>
              <a:t>Management Direction (1997)</a:t>
            </a:r>
            <a:endParaRPr kumimoji="0" lang="en-CA"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dirty="0">
              <a:ln>
                <a:noFill/>
              </a:ln>
              <a:solidFill>
                <a:prstClr val="black"/>
              </a:solidFill>
              <a:effectLst/>
              <a:uLnTx/>
              <a:uFillTx/>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dirty="0">
              <a:ln>
                <a:noFill/>
              </a:ln>
              <a:solidFill>
                <a:prstClr val="black"/>
              </a:solidFill>
              <a:effectLst/>
              <a:uLnTx/>
              <a:uFillTx/>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0" cap="none" spc="0" normalizeH="0" baseline="0" noProof="0" dirty="0">
              <a:ln>
                <a:noFill/>
              </a:ln>
              <a:solidFill>
                <a:prstClr val="black"/>
              </a:solidFill>
              <a:effectLst/>
              <a:uLnTx/>
              <a:uFillTx/>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dirty="0">
              <a:ln>
                <a:noFill/>
              </a:ln>
              <a:solidFill>
                <a:prstClr val="black"/>
              </a:solidFill>
              <a:effectLst/>
              <a:uLnTx/>
              <a:uFillTx/>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black"/>
                </a:solidFill>
                <a:effectLst/>
                <a:uLnTx/>
                <a:uFillTx/>
              </a:rPr>
              <a:t>Wildlife Example: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CA" sz="2000" b="0" i="0" u="none" strike="noStrike" kern="0" cap="none" spc="0" normalizeH="0" baseline="0" noProof="0" dirty="0">
                <a:ln>
                  <a:noFill/>
                </a:ln>
                <a:solidFill>
                  <a:prstClr val="black"/>
                </a:solidFill>
                <a:effectLst/>
                <a:uLnTx/>
                <a:uFillTx/>
              </a:rPr>
              <a:t>General Management Direction: Ensure habitat needs are met for rare, endangered, and regionally significant wildlife species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CA" sz="2000" b="0" i="0" u="none" strike="noStrike" kern="0" cap="none" spc="0" normalizeH="0" baseline="0" noProof="0" dirty="0">
                <a:ln>
                  <a:noFill/>
                </a:ln>
                <a:solidFill>
                  <a:prstClr val="black"/>
                </a:solidFill>
                <a:effectLst/>
                <a:uLnTx/>
                <a:uFillTx/>
              </a:rPr>
              <a:t>Management Objective: Maintain medium-high quality grizzly bear habitat in the Major River Corridors RMZ</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CA" sz="2000" b="0" i="0" u="none" strike="noStrike" kern="0" cap="none" spc="0" normalizeH="0" baseline="0" noProof="0" dirty="0">
                <a:ln>
                  <a:noFill/>
                </a:ln>
                <a:solidFill>
                  <a:prstClr val="black"/>
                </a:solidFill>
                <a:effectLst/>
                <a:uLnTx/>
                <a:uFillTx/>
              </a:rPr>
              <a:t>Management Strategy: Incorporate habitat protection criteria for grizzly bears into landscape and stand level plans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CA" sz="1400" b="0" i="0" u="none" strike="noStrike" kern="0" cap="none" spc="0" normalizeH="0" baseline="0" noProof="0" dirty="0">
              <a:ln>
                <a:noFill/>
              </a:ln>
              <a:solidFill>
                <a:prstClr val="black"/>
              </a:solidFill>
              <a:effectLst/>
              <a:uLnTx/>
              <a:uFillTx/>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p:txBody>
      </p:sp>
      <p:sp>
        <p:nvSpPr>
          <p:cNvPr id="9" name="Rounded Rectangle 8"/>
          <p:cNvSpPr/>
          <p:nvPr/>
        </p:nvSpPr>
        <p:spPr>
          <a:xfrm>
            <a:off x="130249" y="1448779"/>
            <a:ext cx="2664296" cy="1620180"/>
          </a:xfrm>
          <a:prstGeom prst="round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prstClr val="white"/>
                </a:solidFill>
                <a:effectLst/>
                <a:uLnTx/>
                <a:uFillTx/>
                <a:latin typeface="Calibri"/>
                <a:ea typeface="+mn-ea"/>
                <a:cs typeface="+mn-cs"/>
              </a:rPr>
              <a:t>G</a:t>
            </a:r>
          </a:p>
        </p:txBody>
      </p:sp>
      <p:sp>
        <p:nvSpPr>
          <p:cNvPr id="10" name="Rounded Rectangle 9"/>
          <p:cNvSpPr/>
          <p:nvPr/>
        </p:nvSpPr>
        <p:spPr>
          <a:xfrm>
            <a:off x="3239852" y="1412776"/>
            <a:ext cx="2664296" cy="1620180"/>
          </a:xfrm>
          <a:prstGeom prst="round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0"/>
          <p:cNvSpPr/>
          <p:nvPr/>
        </p:nvSpPr>
        <p:spPr>
          <a:xfrm>
            <a:off x="6372200" y="1412776"/>
            <a:ext cx="2664296" cy="1620180"/>
          </a:xfrm>
          <a:prstGeom prst="round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107504" y="1935705"/>
            <a:ext cx="2664296"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prstClr val="black"/>
                </a:solidFill>
                <a:effectLst/>
                <a:uLnTx/>
                <a:uFillTx/>
              </a:rPr>
              <a:t>General Management Direction</a:t>
            </a:r>
          </a:p>
        </p:txBody>
      </p:sp>
      <p:sp>
        <p:nvSpPr>
          <p:cNvPr id="13" name="TextBox 12"/>
          <p:cNvSpPr txBox="1"/>
          <p:nvPr/>
        </p:nvSpPr>
        <p:spPr>
          <a:xfrm>
            <a:off x="3239852" y="2074203"/>
            <a:ext cx="2664296"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prstClr val="black"/>
                </a:solidFill>
                <a:effectLst/>
                <a:uLnTx/>
                <a:uFillTx/>
              </a:rPr>
              <a:t>Management Objectives </a:t>
            </a:r>
          </a:p>
        </p:txBody>
      </p:sp>
      <p:sp>
        <p:nvSpPr>
          <p:cNvPr id="14" name="TextBox 13"/>
          <p:cNvSpPr txBox="1"/>
          <p:nvPr/>
        </p:nvSpPr>
        <p:spPr>
          <a:xfrm>
            <a:off x="6372200" y="2074204"/>
            <a:ext cx="2664296"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prstClr val="black"/>
                </a:solidFill>
                <a:effectLst/>
                <a:uLnTx/>
                <a:uFillTx/>
              </a:rPr>
              <a:t>Management Strategies </a:t>
            </a:r>
          </a:p>
        </p:txBody>
      </p:sp>
      <p:sp>
        <p:nvSpPr>
          <p:cNvPr id="15" name="Right Arrow 14"/>
          <p:cNvSpPr/>
          <p:nvPr/>
        </p:nvSpPr>
        <p:spPr>
          <a:xfrm>
            <a:off x="2902556" y="2119288"/>
            <a:ext cx="288032" cy="184666"/>
          </a:xfrm>
          <a:prstGeom prst="rightArrow">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Right Arrow 15"/>
          <p:cNvSpPr/>
          <p:nvPr/>
        </p:nvSpPr>
        <p:spPr>
          <a:xfrm>
            <a:off x="6012159" y="2139327"/>
            <a:ext cx="288032" cy="184666"/>
          </a:xfrm>
          <a:prstGeom prst="rightArrow">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3657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9136" y="3075057"/>
            <a:ext cx="5705729"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4000" b="0" i="0" u="none" strike="noStrike" kern="0" cap="none" spc="0" normalizeH="0" baseline="0" noProof="0" dirty="0">
                <a:ln>
                  <a:noFill/>
                </a:ln>
                <a:solidFill>
                  <a:schemeClr val="bg1"/>
                </a:solidFill>
                <a:effectLst/>
                <a:uLnTx/>
                <a:uFillTx/>
              </a:rPr>
              <a:t>Implementation Highlights</a:t>
            </a:r>
          </a:p>
        </p:txBody>
      </p:sp>
    </p:spTree>
    <p:extLst>
      <p:ext uri="{BB962C8B-B14F-4D97-AF65-F5344CB8AC3E}">
        <p14:creationId xmlns:p14="http://schemas.microsoft.com/office/powerpoint/2010/main" val="3873136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2ECAACB-B9A0-1346-8ED8-DCCCF3A2B5C2}"/>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1670893E-E900-B145-8827-07EFC6B46D16}"/>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24</a:t>
            </a:fld>
            <a:endParaRPr lang="en-US" dirty="0">
              <a:solidFill>
                <a:schemeClr val="bg1"/>
              </a:solidFill>
            </a:endParaRPr>
          </a:p>
        </p:txBody>
      </p:sp>
      <p:sp>
        <p:nvSpPr>
          <p:cNvPr id="12" name="TextBox 11"/>
          <p:cNvSpPr txBox="1"/>
          <p:nvPr/>
        </p:nvSpPr>
        <p:spPr>
          <a:xfrm>
            <a:off x="395537" y="260648"/>
            <a:ext cx="8352928" cy="6832640"/>
          </a:xfrm>
          <a:prstGeom prst="rect">
            <a:avLst/>
          </a:prstGeom>
          <a:solidFill>
            <a:schemeClr val="bg1">
              <a:alpha val="50000"/>
            </a:schemeClr>
          </a:solidFill>
          <a:effectLst>
            <a:softEdge rad="3048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prstClr val="black"/>
                </a:solidFill>
                <a:effectLst/>
                <a:uLnTx/>
                <a:uFillTx/>
              </a:rPr>
              <a:t>Muskwa-Kechika Management Area (1997)</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0" i="0" u="none" strike="noStrike" kern="0" cap="none" spc="0" normalizeH="0" baseline="0" noProof="0" dirty="0">
                <a:ln>
                  <a:noFill/>
                </a:ln>
                <a:solidFill>
                  <a:prstClr val="black"/>
                </a:solidFill>
                <a:effectLst/>
                <a:uLnTx/>
                <a:uFillTx/>
              </a:rPr>
              <a:t>Designated December 11</a:t>
            </a:r>
            <a:r>
              <a:rPr kumimoji="0" lang="en-CA" sz="2400" b="0" i="0" u="none" strike="noStrike" kern="0" cap="none" spc="0" normalizeH="0" baseline="30000" noProof="0" dirty="0">
                <a:ln>
                  <a:noFill/>
                </a:ln>
                <a:solidFill>
                  <a:prstClr val="black"/>
                </a:solidFill>
                <a:effectLst/>
                <a:uLnTx/>
                <a:uFillTx/>
              </a:rPr>
              <a:t>th</a:t>
            </a:r>
            <a:r>
              <a:rPr kumimoji="0" lang="en-CA" sz="2400" b="0" i="0" u="none" strike="noStrike" kern="0" cap="none" spc="0" normalizeH="0" baseline="0" noProof="0" dirty="0">
                <a:ln>
                  <a:noFill/>
                </a:ln>
                <a:solidFill>
                  <a:prstClr val="black"/>
                </a:solidFill>
                <a:effectLst/>
                <a:uLnTx/>
                <a:uFillTx/>
              </a:rPr>
              <a:t> 1997 under Order In Council: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en-CA" sz="2400" b="0" i="0" u="none" strike="noStrike" kern="0" cap="none" spc="0" normalizeH="0" baseline="0" noProof="0" dirty="0">
                <a:ln>
                  <a:noFill/>
                </a:ln>
                <a:solidFill>
                  <a:prstClr val="black"/>
                </a:solidFill>
                <a:effectLst/>
                <a:uLnTx/>
                <a:uFillTx/>
              </a:rPr>
              <a:t>“..</a:t>
            </a:r>
            <a:r>
              <a:rPr kumimoji="0" lang="en-CA" sz="2400" b="0" i="1" u="none" strike="noStrike" kern="0" cap="none" spc="0" normalizeH="0" baseline="0" noProof="0" dirty="0">
                <a:ln>
                  <a:noFill/>
                </a:ln>
                <a:solidFill>
                  <a:prstClr val="black"/>
                </a:solidFill>
                <a:effectLst/>
                <a:uLnTx/>
                <a:uFillTx/>
              </a:rPr>
              <a:t>the management intent for the Muskwa-Kechika Management Area is to maintain in perpetuity the  wilderness quality, and the diversity and abundance of wildlife and the ecosystems on which it depends while allowing resource development and use in parts of the Muskwa-Kechika Management Area designated for those purposes.”</a:t>
            </a:r>
            <a:endParaRPr kumimoji="0" lang="en-CA" sz="2400" b="0" i="0" u="none" strike="noStrike" kern="0" cap="none" spc="0" normalizeH="0" baseline="0" noProof="0" dirty="0">
              <a:ln>
                <a:noFill/>
              </a:ln>
              <a:solidFill>
                <a:prstClr val="black"/>
              </a:solidFill>
              <a:effectLst/>
              <a:uLnTx/>
              <a:uFillTx/>
            </a:endParaRPr>
          </a:p>
          <a:p>
            <a:pPr marL="742950" marR="0" lvl="1" indent="-285750" algn="ctr" defTabSz="914400" eaLnBrk="1" fontAlgn="auto" latinLnBrk="0" hangingPunct="1">
              <a:lnSpc>
                <a:spcPct val="150000"/>
              </a:lnSpc>
              <a:spcBef>
                <a:spcPts val="0"/>
              </a:spcBef>
              <a:spcAft>
                <a:spcPts val="0"/>
              </a:spcAft>
              <a:buClrTx/>
              <a:buSzTx/>
              <a:buFontTx/>
              <a:buChar char="-"/>
              <a:tabLst/>
              <a:defRPr/>
            </a:pPr>
            <a:r>
              <a:rPr kumimoji="0" lang="en-CA" sz="2400" b="0" i="1" u="none" strike="noStrike" kern="0" cap="none" spc="0" normalizeH="0" baseline="0" noProof="0" dirty="0">
                <a:ln>
                  <a:noFill/>
                </a:ln>
                <a:solidFill>
                  <a:prstClr val="black"/>
                </a:solidFill>
                <a:effectLst/>
                <a:uLnTx/>
                <a:uFillTx/>
              </a:rPr>
              <a:t>Muskwa-Kechika Management Area Act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4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4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849157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2ECAACB-B9A0-1346-8ED8-DCCCF3A2B5C2}"/>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1670893E-E900-B145-8827-07EFC6B46D16}"/>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25</a:t>
            </a:fld>
            <a:endParaRPr lang="en-US" dirty="0">
              <a:solidFill>
                <a:schemeClr val="bg1"/>
              </a:solidFill>
            </a:endParaRPr>
          </a:p>
        </p:txBody>
      </p:sp>
      <p:pic>
        <p:nvPicPr>
          <p:cNvPr id="4098" name="Picture 2" descr="\\spatialfiles.bcgov\work\srm\nr\arcproj\fs\P20_0128_FSJ_LRMP\FSJ_LRMP_TSA\PDF Maps v2\FSJ TSA M-K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39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614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B9C472-9F53-0645-9050-FA01EC5A3A47}"/>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2B3B7A46-B025-C640-AECE-AB05DCFBA6B7}"/>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26</a:t>
            </a:fld>
            <a:endParaRPr lang="en-US" dirty="0">
              <a:solidFill>
                <a:schemeClr val="bg1"/>
              </a:solidFill>
            </a:endParaRPr>
          </a:p>
        </p:txBody>
      </p:sp>
      <p:sp>
        <p:nvSpPr>
          <p:cNvPr id="12" name="TextBox 11"/>
          <p:cNvSpPr txBox="1"/>
          <p:nvPr/>
        </p:nvSpPr>
        <p:spPr>
          <a:xfrm>
            <a:off x="367673" y="56138"/>
            <a:ext cx="8352928" cy="6801862"/>
          </a:xfrm>
          <a:prstGeom prst="rect">
            <a:avLst/>
          </a:prstGeom>
          <a:solidFill>
            <a:schemeClr val="bg1">
              <a:alpha val="50000"/>
            </a:schemeClr>
          </a:solidFill>
          <a:effectLst>
            <a:softEdge rad="3048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600" b="1" i="0" u="none" strike="noStrike" kern="0" cap="none" spc="0" normalizeH="0" baseline="0" noProof="0" dirty="0">
                <a:ln>
                  <a:noFill/>
                </a:ln>
                <a:solidFill>
                  <a:prstClr val="black"/>
                </a:solidFill>
                <a:effectLst/>
                <a:uLnTx/>
                <a:uFillTx/>
              </a:rPr>
              <a:t>Protected Areas (1997)</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LRMP resulted in 9 new protected areas being created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4% of the FSJ TSA</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200,000 hectares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Goal 1 Protected Areas established for representation included: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Milligan Hills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Graham-Laurier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Redfern-</a:t>
            </a:r>
            <a:r>
              <a:rPr kumimoji="0" lang="en-CA" sz="2000" b="0" i="0" u="none" strike="noStrike" kern="0" cap="none" spc="0" normalizeH="0" baseline="0" noProof="0" dirty="0" err="1">
                <a:ln>
                  <a:noFill/>
                </a:ln>
                <a:solidFill>
                  <a:prstClr val="black"/>
                </a:solidFill>
                <a:effectLst/>
                <a:uLnTx/>
                <a:uFillTx/>
              </a:rPr>
              <a:t>Keily</a:t>
            </a:r>
            <a:endParaRPr kumimoji="0" lang="en-CA" sz="20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Goal 2 Protected Areas established for special features include: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Sikanni Chief Canyon</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Sikanni Chief Falls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Pink Mountain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Sikanni-Old Growth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Ekwan Lakes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Peace River Corridor</a:t>
            </a:r>
          </a:p>
        </p:txBody>
      </p:sp>
    </p:spTree>
    <p:extLst>
      <p:ext uri="{BB962C8B-B14F-4D97-AF65-F5344CB8AC3E}">
        <p14:creationId xmlns:p14="http://schemas.microsoft.com/office/powerpoint/2010/main" val="2174635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B9C472-9F53-0645-9050-FA01EC5A3A47}"/>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2B3B7A46-B025-C640-AECE-AB05DCFBA6B7}"/>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27</a:t>
            </a:fld>
            <a:endParaRPr lang="en-US" dirty="0">
              <a:solidFill>
                <a:schemeClr val="bg1"/>
              </a:solidFill>
            </a:endParaRPr>
          </a:p>
        </p:txBody>
      </p:sp>
      <p:pic>
        <p:nvPicPr>
          <p:cNvPr id="5122" name="Picture 2" descr="\\spatialfiles.bcgov\work\srm\nr\arcproj\fs\P20_0128_FSJ_LRMP\FSJ_LRMP_TSA\PDF Maps v2\FSJ TSA Protected Are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25674"/>
            <a:ext cx="9144000" cy="6883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374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067197-D5B1-A744-AB75-2FF84A7C3AD1}"/>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C36D7703-1BEE-EC45-93AD-BF4FF56F3B67}"/>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28</a:t>
            </a:fld>
            <a:endParaRPr lang="en-US" dirty="0">
              <a:solidFill>
                <a:schemeClr val="bg1"/>
              </a:solidFill>
            </a:endParaRPr>
          </a:p>
        </p:txBody>
      </p:sp>
      <p:sp>
        <p:nvSpPr>
          <p:cNvPr id="12" name="TextBox 11"/>
          <p:cNvSpPr txBox="1"/>
          <p:nvPr/>
        </p:nvSpPr>
        <p:spPr>
          <a:xfrm>
            <a:off x="395537" y="260649"/>
            <a:ext cx="8352928" cy="6063198"/>
          </a:xfrm>
          <a:prstGeom prst="rect">
            <a:avLst/>
          </a:prstGeom>
          <a:solidFill>
            <a:schemeClr val="bg1">
              <a:alpha val="50000"/>
            </a:schemeClr>
          </a:solidFill>
          <a:effectLst>
            <a:softEdge rad="3048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prstClr val="black"/>
                </a:solidFill>
                <a:effectLst/>
                <a:uLnTx/>
                <a:uFillTx/>
              </a:rPr>
              <a:t>Sustainable Forest Management Plan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Overarching forest stewardship plan that serves as legal mechanism for implementation of LRMP objectives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Objectives translated into operational guidance through public advisory group (PAG)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Targets </a:t>
            </a:r>
          </a:p>
          <a:p>
            <a:pPr marL="742950" marR="0" lvl="1" indent="-285750" defTabSz="914400" eaLnBrk="1" fontAlgn="auto" latinLnBrk="0" hangingPunct="1">
              <a:lnSpc>
                <a:spcPct val="100000"/>
              </a:lnSpc>
              <a:spcBef>
                <a:spcPts val="0"/>
              </a:spcBef>
              <a:spcAft>
                <a:spcPts val="0"/>
              </a:spcAft>
              <a:buClrTx/>
              <a:buSzTx/>
              <a:buFontTx/>
              <a:buChar char="-"/>
              <a:tabLst/>
              <a:defRPr/>
            </a:pPr>
            <a:r>
              <a:rPr lang="en-CA" sz="2000" kern="0" dirty="0">
                <a:solidFill>
                  <a:prstClr val="black"/>
                </a:solidFill>
              </a:rPr>
              <a:t>Indicators</a:t>
            </a:r>
            <a:endParaRPr kumimoji="0" lang="en-CA"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Encourages lower level planning and implementation monitoring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River Corridors </a:t>
            </a:r>
          </a:p>
          <a:p>
            <a:pPr marR="0" lvl="0" defTabSz="914400" eaLnBrk="1" fontAlgn="auto" latinLnBrk="0" hangingPunct="1">
              <a:lnSpc>
                <a:spcPct val="100000"/>
              </a:lnSpc>
              <a:spcBef>
                <a:spcPts val="0"/>
              </a:spcBef>
              <a:spcAft>
                <a:spcPts val="0"/>
              </a:spcAft>
              <a:buClrTx/>
              <a:buSzTx/>
              <a:tabLst/>
              <a:defRPr/>
            </a:pPr>
            <a:r>
              <a:rPr lang="en-CA" sz="2000" kern="0" dirty="0">
                <a:solidFill>
                  <a:prstClr val="black"/>
                </a:solidFill>
              </a:rPr>
              <a:t>     </a:t>
            </a:r>
            <a:r>
              <a:rPr kumimoji="0" lang="en-CA" sz="2000" b="0" i="0" u="none" strike="noStrike" kern="0" cap="none" spc="0" normalizeH="0" baseline="0" noProof="0" dirty="0">
                <a:ln>
                  <a:noFill/>
                </a:ln>
                <a:solidFill>
                  <a:prstClr val="black"/>
                </a:solidFill>
                <a:effectLst/>
                <a:uLnTx/>
                <a:uFillTx/>
              </a:rPr>
              <a:t>RMZ example:</a:t>
            </a: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20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20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20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800" b="0" i="0" u="none" strike="noStrike" kern="0" cap="none" spc="0" normalizeH="0" baseline="0" noProof="0" dirty="0">
              <a:ln>
                <a:noFill/>
              </a:ln>
              <a:solidFill>
                <a:prstClr val="black"/>
              </a:solidFill>
              <a:effectLst/>
              <a:uLnTx/>
              <a:uFillTx/>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253" y="4149080"/>
            <a:ext cx="6668205" cy="244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200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B9C472-9F53-0645-9050-FA01EC5A3A47}"/>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2B3B7A46-B025-C640-AECE-AB05DCFBA6B7}"/>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29</a:t>
            </a:fld>
            <a:endParaRPr lang="en-US" dirty="0">
              <a:solidFill>
                <a:schemeClr val="bg1"/>
              </a:solidFill>
            </a:endParaRPr>
          </a:p>
        </p:txBody>
      </p:sp>
      <p:sp>
        <p:nvSpPr>
          <p:cNvPr id="6" name="TextBox 5"/>
          <p:cNvSpPr txBox="1"/>
          <p:nvPr/>
        </p:nvSpPr>
        <p:spPr>
          <a:xfrm>
            <a:off x="395537" y="260648"/>
            <a:ext cx="8352928" cy="7478970"/>
          </a:xfrm>
          <a:prstGeom prst="rect">
            <a:avLst/>
          </a:prstGeom>
          <a:solidFill>
            <a:schemeClr val="bg1">
              <a:alpha val="50000"/>
            </a:schemeClr>
          </a:solidFill>
          <a:effectLst>
            <a:softEdge rad="3048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600" b="1" i="0" u="none" strike="noStrike" kern="0" cap="none" spc="0" normalizeH="0" baseline="0" noProof="0" dirty="0">
                <a:ln>
                  <a:noFill/>
                </a:ln>
                <a:solidFill>
                  <a:prstClr val="black"/>
                </a:solidFill>
                <a:effectLst/>
                <a:uLnTx/>
                <a:uFillTx/>
              </a:rPr>
              <a:t>Lower-level Planning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Many of the 1997 LRMP objectives required landscape level planning for implementation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Post 1997 implementation is consistent with LRMP objectives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Lower-level planning examples include: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Wildlife Habitat Areas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Ungulate Winter Ranges</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1" u="none" strike="noStrike" kern="0" cap="none" spc="0" normalizeH="0" baseline="0" noProof="0" dirty="0">
                <a:ln>
                  <a:noFill/>
                </a:ln>
                <a:solidFill>
                  <a:prstClr val="black"/>
                </a:solidFill>
                <a:effectLst/>
                <a:uLnTx/>
                <a:uFillTx/>
              </a:rPr>
              <a:t>Land Act </a:t>
            </a:r>
            <a:r>
              <a:rPr kumimoji="0" lang="en-CA" sz="2000" b="0" i="0" u="none" strike="noStrike" kern="0" cap="none" spc="0" normalizeH="0" baseline="0" noProof="0" dirty="0">
                <a:ln>
                  <a:noFill/>
                </a:ln>
                <a:solidFill>
                  <a:prstClr val="black"/>
                </a:solidFill>
                <a:effectLst/>
                <a:uLnTx/>
                <a:uFillTx/>
              </a:rPr>
              <a:t>Reserves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Recovery planning for species at risk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Priority watersheds</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Access management (M-KMA)</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Water quality monitoring sites</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Cumulative Effects Framework</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Regional Strategic Environmental Assessment </a:t>
            </a:r>
          </a:p>
          <a:p>
            <a:pPr marL="0" marR="0" lvl="1" indent="0" defTabSz="91440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4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4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4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endParaRPr kumimoji="0" lang="en-CA"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71603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DA7ACA-89DD-42AF-95FC-FAA214ECFC2F}"/>
              </a:ext>
            </a:extLst>
          </p:cNvPr>
          <p:cNvSpPr>
            <a:spLocks noGrp="1"/>
          </p:cNvSpPr>
          <p:nvPr>
            <p:ph idx="1"/>
          </p:nvPr>
        </p:nvSpPr>
        <p:spPr>
          <a:xfrm>
            <a:off x="611560" y="2303447"/>
            <a:ext cx="8229600" cy="4221897"/>
          </a:xfrm>
        </p:spPr>
        <p:txBody>
          <a:bodyPr>
            <a:normAutofit/>
          </a:bodyPr>
          <a:lstStyle/>
          <a:p>
            <a:pPr>
              <a:spcAft>
                <a:spcPts val="600"/>
              </a:spcAft>
            </a:pPr>
            <a:r>
              <a:rPr lang="en-CA" dirty="0"/>
              <a:t>Mutual respect </a:t>
            </a:r>
          </a:p>
          <a:p>
            <a:pPr>
              <a:spcAft>
                <a:spcPts val="600"/>
              </a:spcAft>
            </a:pPr>
            <a:r>
              <a:rPr lang="en-CA" dirty="0"/>
              <a:t>Accountability / scope management </a:t>
            </a:r>
          </a:p>
          <a:p>
            <a:pPr>
              <a:spcAft>
                <a:spcPts val="600"/>
              </a:spcAft>
            </a:pPr>
            <a:r>
              <a:rPr lang="en-CA" dirty="0"/>
              <a:t>Transparency </a:t>
            </a:r>
          </a:p>
          <a:p>
            <a:pPr>
              <a:spcAft>
                <a:spcPts val="600"/>
              </a:spcAft>
            </a:pPr>
            <a:r>
              <a:rPr lang="en-CA" dirty="0"/>
              <a:t>Ask questions </a:t>
            </a:r>
          </a:p>
          <a:p>
            <a:pPr>
              <a:spcAft>
                <a:spcPts val="600"/>
              </a:spcAft>
            </a:pPr>
            <a:r>
              <a:rPr lang="en-CA" dirty="0"/>
              <a:t>Listening is as important as talking </a:t>
            </a:r>
          </a:p>
          <a:p>
            <a:pPr>
              <a:spcAft>
                <a:spcPts val="600"/>
              </a:spcAft>
            </a:pPr>
            <a:r>
              <a:rPr lang="en-CA" dirty="0"/>
              <a:t>Sharing and openness </a:t>
            </a:r>
          </a:p>
          <a:p>
            <a:pPr>
              <a:spcAft>
                <a:spcPts val="600"/>
              </a:spcAft>
            </a:pPr>
            <a:r>
              <a:rPr lang="en-CA" dirty="0"/>
              <a:t>Preparedness </a:t>
            </a:r>
          </a:p>
        </p:txBody>
      </p:sp>
      <p:sp>
        <p:nvSpPr>
          <p:cNvPr id="3" name="Slide Number Placeholder 2">
            <a:extLst>
              <a:ext uri="{FF2B5EF4-FFF2-40B4-BE49-F238E27FC236}">
                <a16:creationId xmlns:a16="http://schemas.microsoft.com/office/drawing/2014/main" id="{D342B98E-7C18-4A95-BA3C-42696A190D6C}"/>
              </a:ext>
            </a:extLst>
          </p:cNvPr>
          <p:cNvSpPr>
            <a:spLocks noGrp="1"/>
          </p:cNvSpPr>
          <p:nvPr>
            <p:ph type="sldNum" sz="quarter" idx="12"/>
          </p:nvPr>
        </p:nvSpPr>
        <p:spPr/>
        <p:txBody>
          <a:bodyPr/>
          <a:lstStyle/>
          <a:p>
            <a:fld id="{B8306A44-7C73-4AA1-9714-8D5564208567}" type="slidenum">
              <a:rPr lang="en-CA" smtClean="0"/>
              <a:pPr/>
              <a:t>3</a:t>
            </a:fld>
            <a:endParaRPr lang="en-CA" dirty="0"/>
          </a:p>
        </p:txBody>
      </p:sp>
      <p:sp>
        <p:nvSpPr>
          <p:cNvPr id="4" name="Text Box 9">
            <a:extLst>
              <a:ext uri="{FF2B5EF4-FFF2-40B4-BE49-F238E27FC236}">
                <a16:creationId xmlns:a16="http://schemas.microsoft.com/office/drawing/2014/main" id="{44C9A323-25F0-44DD-915E-B162229DA07D}"/>
              </a:ext>
            </a:extLst>
          </p:cNvPr>
          <p:cNvSpPr txBox="1">
            <a:spLocks noChangeArrowheads="1"/>
          </p:cNvSpPr>
          <p:nvPr/>
        </p:nvSpPr>
        <p:spPr bwMode="auto">
          <a:xfrm>
            <a:off x="971600" y="1556792"/>
            <a:ext cx="6945687" cy="504056"/>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3200" b="1" kern="1200" dirty="0">
                <a:solidFill>
                  <a:schemeClr val="tx1"/>
                </a:solidFill>
                <a:effectLst>
                  <a:outerShdw blurRad="38100" dist="38100" dir="2700000" algn="tl">
                    <a:srgbClr val="000000">
                      <a:alpha val="43137"/>
                    </a:srgbClr>
                  </a:outerShdw>
                </a:effectLst>
                <a:latin typeface="+mj-lt"/>
                <a:ea typeface="+mj-ea"/>
                <a:cs typeface="+mj-cs"/>
              </a:rPr>
              <a:t>Roundtable Code of Conduct</a:t>
            </a:r>
          </a:p>
        </p:txBody>
      </p:sp>
    </p:spTree>
    <p:extLst>
      <p:ext uri="{BB962C8B-B14F-4D97-AF65-F5344CB8AC3E}">
        <p14:creationId xmlns:p14="http://schemas.microsoft.com/office/powerpoint/2010/main" val="3187561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B9C472-9F53-0645-9050-FA01EC5A3A47}"/>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2B3B7A46-B025-C640-AECE-AB05DCFBA6B7}"/>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30</a:t>
            </a:fld>
            <a:endParaRPr lang="en-US" dirty="0">
              <a:solidFill>
                <a:schemeClr val="bg1"/>
              </a:solidFill>
            </a:endParaRPr>
          </a:p>
        </p:txBody>
      </p:sp>
      <p:sp>
        <p:nvSpPr>
          <p:cNvPr id="7" name="TextBox 6"/>
          <p:cNvSpPr txBox="1"/>
          <p:nvPr/>
        </p:nvSpPr>
        <p:spPr>
          <a:xfrm>
            <a:off x="179512" y="260648"/>
            <a:ext cx="8784976" cy="6001643"/>
          </a:xfrm>
          <a:prstGeom prst="rect">
            <a:avLst/>
          </a:prstGeom>
          <a:solidFill>
            <a:schemeClr val="bg1">
              <a:alpha val="50000"/>
            </a:schemeClr>
          </a:solidFill>
          <a:effectLst>
            <a:softEdge rad="3048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600" b="1" i="0" u="none" strike="noStrike" kern="0" cap="none" spc="0" normalizeH="0" baseline="0" noProof="0" dirty="0">
                <a:ln>
                  <a:noFill/>
                </a:ln>
                <a:solidFill>
                  <a:prstClr val="black"/>
                </a:solidFill>
                <a:effectLst/>
                <a:uLnTx/>
                <a:uFillTx/>
              </a:rPr>
              <a:t>1997 LRMP in Decision Making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SFMP guides forestry operations and associated authorizations - Ministry of Forests, Lands and Natural Resource Operations  (FLNRORD)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2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RMZs included in status tool for land and water authorizations -FLNRORD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2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Management direction considered in subsurface authorizations -  Ministry of Energy, Mines and Petroleum Resources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2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Management direction considered during review pipeline proposals (Federal)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2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 Some management direction considered in surface authorizations </a:t>
            </a:r>
            <a:r>
              <a:rPr lang="en-CA" sz="2200" kern="0" dirty="0">
                <a:solidFill>
                  <a:prstClr val="black"/>
                </a:solidFill>
              </a:rPr>
              <a:t>– Oil and Gas Commission </a:t>
            </a:r>
            <a:endParaRPr kumimoji="0" lang="en-CA" sz="22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200" b="0" i="0" u="none" strike="noStrike" kern="0" cap="none" spc="0" normalizeH="0" baseline="0" noProof="0" dirty="0">
                <a:ln>
                  <a:noFill/>
                </a:ln>
                <a:solidFill>
                  <a:prstClr val="black"/>
                </a:solidFill>
                <a:effectLst/>
                <a:uLnTx/>
                <a:uFillTx/>
              </a:rPr>
              <a:t>Park use permits required that are consistent with management plans </a:t>
            </a:r>
            <a:r>
              <a:rPr lang="en-CA" sz="2200" kern="0" dirty="0">
                <a:solidFill>
                  <a:prstClr val="black"/>
                </a:solidFill>
              </a:rPr>
              <a:t>– Ministry of Environment and Climate Change Strategy </a:t>
            </a:r>
            <a:endParaRPr kumimoji="0" lang="en-CA" sz="2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00472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21837" y="3075057"/>
            <a:ext cx="4700326"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4000" b="0" i="0" u="none" strike="noStrike" kern="0" cap="none" spc="0" normalizeH="0" baseline="0" noProof="0" dirty="0">
                <a:ln>
                  <a:noFill/>
                </a:ln>
                <a:solidFill>
                  <a:schemeClr val="bg1"/>
                </a:solidFill>
                <a:effectLst/>
                <a:uLnTx/>
                <a:uFillTx/>
              </a:rPr>
              <a:t>Implementation Gaps</a:t>
            </a:r>
          </a:p>
        </p:txBody>
      </p:sp>
    </p:spTree>
    <p:extLst>
      <p:ext uri="{BB962C8B-B14F-4D97-AF65-F5344CB8AC3E}">
        <p14:creationId xmlns:p14="http://schemas.microsoft.com/office/powerpoint/2010/main" val="2954012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B9C472-9F53-0645-9050-FA01EC5A3A47}"/>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2B3B7A46-B025-C640-AECE-AB05DCFBA6B7}"/>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32</a:t>
            </a:fld>
            <a:endParaRPr lang="en-US" dirty="0">
              <a:solidFill>
                <a:schemeClr val="bg1"/>
              </a:solidFill>
            </a:endParaRPr>
          </a:p>
        </p:txBody>
      </p:sp>
      <p:sp>
        <p:nvSpPr>
          <p:cNvPr id="6" name="TextBox 5"/>
          <p:cNvSpPr txBox="1"/>
          <p:nvPr/>
        </p:nvSpPr>
        <p:spPr>
          <a:xfrm>
            <a:off x="395537" y="260649"/>
            <a:ext cx="8352928" cy="5786199"/>
          </a:xfrm>
          <a:prstGeom prst="rect">
            <a:avLst/>
          </a:prstGeom>
          <a:solidFill>
            <a:schemeClr val="bg1">
              <a:alpha val="75000"/>
            </a:schemeClr>
          </a:solidFill>
          <a:effectLst>
            <a:softEdge rad="3175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600" b="1" i="0" u="none" strike="noStrike" kern="0" cap="none" spc="0" normalizeH="0" baseline="0" noProof="0" dirty="0">
                <a:ln>
                  <a:noFill/>
                </a:ln>
                <a:solidFill>
                  <a:prstClr val="black"/>
                </a:solidFill>
                <a:effectLst/>
                <a:uLnTx/>
                <a:uFillTx/>
              </a:rPr>
              <a:t>Muskwa-Kechika Management Area (1997)</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a:ln>
                  <a:noFill/>
                </a:ln>
                <a:solidFill>
                  <a:prstClr val="black"/>
                </a:solidFill>
                <a:effectLst/>
                <a:uLnTx/>
                <a:uFillTx/>
              </a:rPr>
              <a:t>1997 LRMP called for the establishment of general forest production targets for landscape units within Besa-Halfway-Chowade and Graham North RMZs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a:ln>
                  <a:noFill/>
                </a:ln>
                <a:solidFill>
                  <a:prstClr val="black"/>
                </a:solidFill>
                <a:effectLst/>
                <a:uLnTx/>
                <a:uFillTx/>
              </a:rPr>
              <a:t>SFMP Translation: Landscape unit objectives need to be set prior to the approval of timber harvesting in the M-KMA</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a:ln>
                  <a:noFill/>
                </a:ln>
                <a:solidFill>
                  <a:prstClr val="black"/>
                </a:solidFill>
                <a:effectLst/>
                <a:uLnTx/>
                <a:uFillTx/>
              </a:rPr>
              <a:t>To date, no landscape unit objectives have been established for timber harvesting in the M-KMA</a:t>
            </a:r>
          </a:p>
        </p:txBody>
      </p:sp>
    </p:spTree>
    <p:extLst>
      <p:ext uri="{BB962C8B-B14F-4D97-AF65-F5344CB8AC3E}">
        <p14:creationId xmlns:p14="http://schemas.microsoft.com/office/powerpoint/2010/main" val="3409854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B9C472-9F53-0645-9050-FA01EC5A3A47}"/>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2B3B7A46-B025-C640-AECE-AB05DCFBA6B7}"/>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33</a:t>
            </a:fld>
            <a:endParaRPr lang="en-US" dirty="0">
              <a:solidFill>
                <a:schemeClr val="bg1"/>
              </a:solidFill>
            </a:endParaRPr>
          </a:p>
        </p:txBody>
      </p:sp>
      <p:sp>
        <p:nvSpPr>
          <p:cNvPr id="7" name="TextBox 6"/>
          <p:cNvSpPr txBox="1"/>
          <p:nvPr/>
        </p:nvSpPr>
        <p:spPr>
          <a:xfrm>
            <a:off x="395537" y="260649"/>
            <a:ext cx="8352928" cy="3600986"/>
          </a:xfrm>
          <a:prstGeom prst="rect">
            <a:avLst/>
          </a:prstGeom>
          <a:solidFill>
            <a:schemeClr val="bg1">
              <a:alpha val="75000"/>
            </a:schemeClr>
          </a:solidFill>
          <a:effectLst>
            <a:softEdge rad="1905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600" b="1" i="0" u="none" strike="noStrike" kern="0" cap="none" spc="0" normalizeH="0" baseline="0" noProof="0" dirty="0">
                <a:ln>
                  <a:noFill/>
                </a:ln>
                <a:solidFill>
                  <a:prstClr val="black"/>
                </a:solidFill>
                <a:effectLst/>
                <a:uLnTx/>
                <a:uFillTx/>
              </a:rPr>
              <a:t>Protected Areas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32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0" cap="none" spc="0" normalizeH="0" baseline="0" noProof="0" dirty="0">
                <a:ln>
                  <a:noFill/>
                </a:ln>
                <a:solidFill>
                  <a:prstClr val="black"/>
                </a:solidFill>
                <a:effectLst/>
                <a:uLnTx/>
                <a:uFillTx/>
              </a:rPr>
              <a:t>Proposed protected areas that are yet to be established include: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32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3200" b="0" i="0" u="none" strike="noStrike" kern="0" cap="none" spc="0" normalizeH="0" baseline="0" noProof="0" dirty="0">
                <a:ln>
                  <a:noFill/>
                </a:ln>
                <a:solidFill>
                  <a:prstClr val="black"/>
                </a:solidFill>
                <a:effectLst/>
                <a:uLnTx/>
                <a:uFillTx/>
              </a:rPr>
              <a:t>Beatton-Doig Canyon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3200" b="0" i="0" u="none" strike="noStrike" kern="0" cap="none" spc="0" normalizeH="0" baseline="0" noProof="0" dirty="0">
                <a:ln>
                  <a:noFill/>
                </a:ln>
                <a:solidFill>
                  <a:prstClr val="black"/>
                </a:solidFill>
                <a:effectLst/>
                <a:uLnTx/>
                <a:uFillTx/>
              </a:rPr>
              <a:t>Chinchaga Lake</a:t>
            </a:r>
          </a:p>
        </p:txBody>
      </p:sp>
    </p:spTree>
    <p:extLst>
      <p:ext uri="{BB962C8B-B14F-4D97-AF65-F5344CB8AC3E}">
        <p14:creationId xmlns:p14="http://schemas.microsoft.com/office/powerpoint/2010/main" val="1599221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B9C472-9F53-0645-9050-FA01EC5A3A47}"/>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2B3B7A46-B025-C640-AECE-AB05DCFBA6B7}"/>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34</a:t>
            </a:fld>
            <a:endParaRPr lang="en-US" dirty="0">
              <a:solidFill>
                <a:schemeClr val="bg1"/>
              </a:solidFill>
            </a:endParaRPr>
          </a:p>
        </p:txBody>
      </p:sp>
      <p:pic>
        <p:nvPicPr>
          <p:cNvPr id="6146" name="Picture 2" descr="\\spatialfiles.bcgov\work\srm\nr\arcproj\fs\P20_0128_FSJ_LRMP\FSJ_LRMP_TSA\PDF Maps v2\FSJ TSA Proposed Protected Are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099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B9C472-9F53-0645-9050-FA01EC5A3A47}"/>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2B3B7A46-B025-C640-AECE-AB05DCFBA6B7}"/>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35</a:t>
            </a:fld>
            <a:endParaRPr lang="en-US" dirty="0">
              <a:solidFill>
                <a:schemeClr val="bg1"/>
              </a:solidFill>
            </a:endParaRPr>
          </a:p>
        </p:txBody>
      </p:sp>
      <p:sp>
        <p:nvSpPr>
          <p:cNvPr id="6" name="TextBox 5"/>
          <p:cNvSpPr txBox="1"/>
          <p:nvPr/>
        </p:nvSpPr>
        <p:spPr>
          <a:xfrm>
            <a:off x="404119" y="226476"/>
            <a:ext cx="8352928" cy="6586418"/>
          </a:xfrm>
          <a:prstGeom prst="rect">
            <a:avLst/>
          </a:prstGeom>
          <a:solidFill>
            <a:schemeClr val="bg1">
              <a:alpha val="75000"/>
            </a:schemeClr>
          </a:solidFill>
          <a:effectLst>
            <a:softEdge rad="3175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600" b="1" i="0" u="none" strike="noStrike" kern="0" cap="none" spc="0" normalizeH="0" baseline="0" noProof="0" dirty="0">
                <a:ln>
                  <a:noFill/>
                </a:ln>
                <a:solidFill>
                  <a:prstClr val="black"/>
                </a:solidFill>
                <a:effectLst/>
                <a:uLnTx/>
                <a:uFillTx/>
              </a:rPr>
              <a:t>Lower-level Planning (incomplete)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Habitat and ecosystem mapping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Critical furbearer habitat</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Critical fish habitat</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Connectivity corridors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Rare ecosystems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Protection criteria for landscape level planning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Access management (outside M-KMA)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000" b="0" i="0" u="none" strike="noStrike" kern="0" cap="none" spc="0" normalizeH="0" baseline="0" noProof="0" dirty="0">
                <a:ln>
                  <a:noFill/>
                </a:ln>
                <a:solidFill>
                  <a:prstClr val="black"/>
                </a:solidFill>
                <a:effectLst/>
                <a:uLnTx/>
                <a:uFillTx/>
              </a:rPr>
              <a:t>Coordination between Forestry and PNG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Prioritization of ecosystems for restoration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Identification of new recreation opportunities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solidFill>
                <a:effectLst/>
                <a:uLnTx/>
                <a:uFillTx/>
              </a:rPr>
              <a:t>Prescribed burning  to encourage range opportunities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090784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B9C472-9F53-0645-9050-FA01EC5A3A47}"/>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2B3B7A46-B025-C640-AECE-AB05DCFBA6B7}"/>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36</a:t>
            </a:fld>
            <a:endParaRPr lang="en-US" dirty="0">
              <a:solidFill>
                <a:schemeClr val="bg1"/>
              </a:solidFill>
            </a:endParaRPr>
          </a:p>
        </p:txBody>
      </p:sp>
      <p:sp>
        <p:nvSpPr>
          <p:cNvPr id="7" name="TextBox 6"/>
          <p:cNvSpPr txBox="1"/>
          <p:nvPr/>
        </p:nvSpPr>
        <p:spPr>
          <a:xfrm>
            <a:off x="395537" y="260648"/>
            <a:ext cx="8352928" cy="4308872"/>
          </a:xfrm>
          <a:prstGeom prst="rect">
            <a:avLst/>
          </a:prstGeom>
          <a:solidFill>
            <a:schemeClr val="bg1">
              <a:alpha val="75000"/>
            </a:schemeClr>
          </a:solidFill>
          <a:effectLst>
            <a:softEdge rad="3175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prstClr val="black"/>
                </a:solidFill>
                <a:effectLst/>
                <a:uLnTx/>
                <a:uFillTx/>
              </a:rPr>
              <a:t>1997 LRMP in Decision Making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a:ln>
                  <a:noFill/>
                </a:ln>
                <a:solidFill>
                  <a:prstClr val="black"/>
                </a:solidFill>
                <a:effectLst/>
                <a:uLnTx/>
                <a:uFillTx/>
              </a:rPr>
              <a:t>The 1997 LRMP was designed to provide policy direction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a:ln>
                  <a:noFill/>
                </a:ln>
                <a:solidFill>
                  <a:prstClr val="black"/>
                </a:solidFill>
                <a:effectLst/>
                <a:uLnTx/>
                <a:uFillTx/>
              </a:rPr>
              <a:t>Implementation of management direction into decisions is becoming less prevalent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8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800" b="0" i="0" u="none" strike="noStrike" kern="0" cap="none" spc="0" normalizeH="0" baseline="0" noProof="0" dirty="0">
                <a:ln>
                  <a:noFill/>
                </a:ln>
                <a:solidFill>
                  <a:prstClr val="black"/>
                </a:solidFill>
                <a:effectLst/>
                <a:uLnTx/>
                <a:uFillTx/>
              </a:rPr>
              <a:t>Time elapsed since plan inception </a:t>
            </a:r>
          </a:p>
          <a:p>
            <a:pPr marL="742950" marR="0" lvl="1" indent="-285750" defTabSz="914400" eaLnBrk="1" fontAlgn="auto" latinLnBrk="0" hangingPunct="1">
              <a:lnSpc>
                <a:spcPct val="100000"/>
              </a:lnSpc>
              <a:spcBef>
                <a:spcPts val="0"/>
              </a:spcBef>
              <a:spcAft>
                <a:spcPts val="0"/>
              </a:spcAft>
              <a:buClrTx/>
              <a:buSzTx/>
              <a:buFontTx/>
              <a:buChar char="-"/>
              <a:tabLst/>
              <a:defRPr/>
            </a:pPr>
            <a:r>
              <a:rPr kumimoji="0" lang="en-CA" sz="2800" b="0" i="0" u="none" strike="noStrike" kern="0" cap="none" spc="0" normalizeH="0" baseline="0" noProof="0" dirty="0">
                <a:ln>
                  <a:noFill/>
                </a:ln>
                <a:solidFill>
                  <a:prstClr val="black"/>
                </a:solidFill>
                <a:effectLst/>
                <a:uLnTx/>
                <a:uFillTx/>
              </a:rPr>
              <a:t>Knowledge transfer </a:t>
            </a:r>
          </a:p>
        </p:txBody>
      </p:sp>
    </p:spTree>
    <p:extLst>
      <p:ext uri="{BB962C8B-B14F-4D97-AF65-F5344CB8AC3E}">
        <p14:creationId xmlns:p14="http://schemas.microsoft.com/office/powerpoint/2010/main" val="2301066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35316" y="3075057"/>
            <a:ext cx="3873368"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4000" b="0" i="0" u="none" strike="noStrike" kern="0" cap="none" spc="0" normalizeH="0" baseline="0" noProof="0" dirty="0">
                <a:ln>
                  <a:noFill/>
                </a:ln>
                <a:solidFill>
                  <a:schemeClr val="bg1"/>
                </a:solidFill>
                <a:effectLst/>
                <a:uLnTx/>
                <a:uFillTx/>
              </a:rPr>
              <a:t>For Consideration</a:t>
            </a:r>
          </a:p>
        </p:txBody>
      </p:sp>
    </p:spTree>
    <p:extLst>
      <p:ext uri="{BB962C8B-B14F-4D97-AF65-F5344CB8AC3E}">
        <p14:creationId xmlns:p14="http://schemas.microsoft.com/office/powerpoint/2010/main" val="2155333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B9C472-9F53-0645-9050-FA01EC5A3A47}"/>
              </a:ext>
            </a:extLst>
          </p:cNvPr>
          <p:cNvSpPr>
            <a:spLocks noGrp="1"/>
          </p:cNvSpPr>
          <p:nvPr>
            <p:ph type="ftr" sz="quarter" idx="3"/>
          </p:nvPr>
        </p:nvSpPr>
        <p:spPr/>
        <p:txBody>
          <a:bodyPr/>
          <a:lstStyle/>
          <a:p>
            <a:pPr algn="r"/>
            <a:r>
              <a:rPr lang="en-US" dirty="0">
                <a:solidFill>
                  <a:schemeClr val="bg1"/>
                </a:solidFill>
              </a:rPr>
              <a:t>Land Use Planning</a:t>
            </a:r>
          </a:p>
        </p:txBody>
      </p:sp>
      <p:sp>
        <p:nvSpPr>
          <p:cNvPr id="5" name="Slide Number Placeholder 4">
            <a:extLst>
              <a:ext uri="{FF2B5EF4-FFF2-40B4-BE49-F238E27FC236}">
                <a16:creationId xmlns:a16="http://schemas.microsoft.com/office/drawing/2014/main" id="{2B3B7A46-B025-C640-AECE-AB05DCFBA6B7}"/>
              </a:ext>
            </a:extLst>
          </p:cNvPr>
          <p:cNvSpPr>
            <a:spLocks noGrp="1"/>
          </p:cNvSpPr>
          <p:nvPr>
            <p:ph type="sldNum" sz="quarter" idx="4"/>
          </p:nvPr>
        </p:nvSpPr>
        <p:spPr/>
        <p:txBody>
          <a:bodyPr/>
          <a:lstStyle/>
          <a:p>
            <a:r>
              <a:rPr lang="en-CA" dirty="0">
                <a:solidFill>
                  <a:schemeClr val="bg1"/>
                </a:solidFill>
              </a:rPr>
              <a:t>|   </a:t>
            </a:r>
            <a:fld id="{41140750-9426-6447-9556-3289E9D36296}" type="slidenum">
              <a:rPr lang="en-US" smtClean="0">
                <a:solidFill>
                  <a:schemeClr val="bg1"/>
                </a:solidFill>
              </a:rPr>
              <a:pPr/>
              <a:t>38</a:t>
            </a:fld>
            <a:endParaRPr lang="en-US" dirty="0">
              <a:solidFill>
                <a:schemeClr val="bg1"/>
              </a:solidFill>
            </a:endParaRPr>
          </a:p>
        </p:txBody>
      </p:sp>
      <p:sp>
        <p:nvSpPr>
          <p:cNvPr id="6" name="TextBox 5"/>
          <p:cNvSpPr txBox="1"/>
          <p:nvPr/>
        </p:nvSpPr>
        <p:spPr>
          <a:xfrm>
            <a:off x="395537" y="260648"/>
            <a:ext cx="8352928" cy="5909310"/>
          </a:xfrm>
          <a:prstGeom prst="rect">
            <a:avLst/>
          </a:prstGeom>
          <a:solidFill>
            <a:schemeClr val="bg1">
              <a:alpha val="75000"/>
            </a:schemeClr>
          </a:solidFill>
          <a:effectLst>
            <a:softEdge rad="3175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600" b="1" i="0" u="none" strike="noStrike" kern="0" cap="none" spc="0" normalizeH="0" baseline="0" noProof="0" dirty="0">
                <a:ln>
                  <a:noFill/>
                </a:ln>
                <a:solidFill>
                  <a:prstClr val="black"/>
                </a:solidFill>
                <a:effectLst/>
                <a:uLnTx/>
                <a:uFillTx/>
              </a:rPr>
              <a:t>Important Points to Consider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b="0" i="0" u="none" strike="noStrike" kern="0" cap="none" spc="0" normalizeH="0" baseline="0" noProof="0" dirty="0">
                <a:ln>
                  <a:noFill/>
                </a:ln>
                <a:solidFill>
                  <a:prstClr val="black"/>
                </a:solidFill>
                <a:effectLst/>
                <a:uLnTx/>
                <a:uFillTx/>
              </a:rPr>
              <a:t>First Nations were not included at the 1997 LRMP Planning Table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b="0" i="0" u="none" strike="noStrike" kern="0" cap="none" spc="0" normalizeH="0" baseline="0" noProof="0" dirty="0">
                <a:ln>
                  <a:noFill/>
                </a:ln>
                <a:solidFill>
                  <a:prstClr val="black"/>
                </a:solidFill>
                <a:effectLst/>
                <a:uLnTx/>
                <a:uFillTx/>
              </a:rPr>
              <a:t>First Nations values and interests were not incorporated into the land use plan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b="0" i="0" u="none" strike="noStrike" kern="0" cap="none" spc="0" normalizeH="0" baseline="0" noProof="0" dirty="0">
                <a:ln>
                  <a:noFill/>
                </a:ln>
                <a:solidFill>
                  <a:prstClr val="black"/>
                </a:solidFill>
                <a:effectLst/>
                <a:uLnTx/>
                <a:uFillTx/>
              </a:rPr>
              <a:t>The energy sector has experienced exponential growth over the past 20 years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b="0" i="0" u="none" strike="noStrike" kern="0" cap="none" spc="0" normalizeH="0" baseline="0" noProof="0" dirty="0">
                <a:ln>
                  <a:noFill/>
                </a:ln>
                <a:solidFill>
                  <a:prstClr val="black"/>
                </a:solidFill>
                <a:effectLst/>
                <a:uLnTx/>
                <a:uFillTx/>
              </a:rPr>
              <a:t>The Chief Forester has called for increased harvesting in the ‘periphery’ areas of the Fort St. John TSA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b="0" i="0" u="none" strike="noStrike" kern="0" cap="none" spc="0" normalizeH="0" baseline="0" noProof="0" dirty="0">
                <a:ln>
                  <a:noFill/>
                </a:ln>
                <a:solidFill>
                  <a:prstClr val="black"/>
                </a:solidFill>
                <a:effectLst/>
                <a:uLnTx/>
                <a:uFillTx/>
              </a:rPr>
              <a:t>The implications of climate change were not considered in the 1997 LRMP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b="0" i="0" u="none" strike="noStrike" kern="0" cap="none" spc="0" normalizeH="0" baseline="0" noProof="0" dirty="0">
                <a:ln>
                  <a:noFill/>
                </a:ln>
                <a:solidFill>
                  <a:prstClr val="black"/>
                </a:solidFill>
                <a:effectLst/>
                <a:uLnTx/>
                <a:uFillTx/>
              </a:rPr>
              <a:t>There are multiple, overlapping interest in the Fort St John Timber Supply Area</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b="0" i="0" u="none" strike="noStrike" kern="0" cap="none" spc="0" normalizeH="0" baseline="0" noProof="0" dirty="0">
                <a:ln>
                  <a:noFill/>
                </a:ln>
                <a:solidFill>
                  <a:prstClr val="black"/>
                </a:solidFill>
                <a:effectLst/>
                <a:uLnTx/>
                <a:uFillTx/>
              </a:rPr>
              <a:t>The fields of landscape ecology, disturbance ecology, and conservation biology have advanced considerably since 1997</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b="0" i="0" u="none" strike="noStrike" kern="0" cap="none" spc="0" normalizeH="0" baseline="0" noProof="0" dirty="0">
                <a:ln>
                  <a:noFill/>
                </a:ln>
                <a:solidFill>
                  <a:prstClr val="black"/>
                </a:solidFill>
                <a:effectLst/>
                <a:uLnTx/>
                <a:uFillTx/>
              </a:rPr>
              <a:t>Spatial data and geospatial tools can inform the modernized land use planning process</a:t>
            </a:r>
          </a:p>
        </p:txBody>
      </p:sp>
    </p:spTree>
    <p:extLst>
      <p:ext uri="{BB962C8B-B14F-4D97-AF65-F5344CB8AC3E}">
        <p14:creationId xmlns:p14="http://schemas.microsoft.com/office/powerpoint/2010/main" val="557538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C1EB-A27B-4F46-B323-F42E86BC225D}"/>
              </a:ext>
            </a:extLst>
          </p:cNvPr>
          <p:cNvSpPr>
            <a:spLocks noGrp="1"/>
          </p:cNvSpPr>
          <p:nvPr>
            <p:ph type="title"/>
          </p:nvPr>
        </p:nvSpPr>
        <p:spPr>
          <a:xfrm>
            <a:off x="539552" y="2132856"/>
            <a:ext cx="8229600" cy="1143000"/>
          </a:xfrm>
        </p:spPr>
        <p:txBody>
          <a:bodyPr/>
          <a:lstStyle/>
          <a:p>
            <a:pPr algn="ctr"/>
            <a:r>
              <a:rPr lang="en-CA" b="1" dirty="0">
                <a:effectLst/>
              </a:rPr>
              <a:t>Questions?</a:t>
            </a:r>
          </a:p>
        </p:txBody>
      </p:sp>
      <p:sp>
        <p:nvSpPr>
          <p:cNvPr id="4" name="Slide Number Placeholder 3">
            <a:extLst>
              <a:ext uri="{FF2B5EF4-FFF2-40B4-BE49-F238E27FC236}">
                <a16:creationId xmlns:a16="http://schemas.microsoft.com/office/drawing/2014/main" id="{1C093F4D-E492-44CA-A9B5-0BB41F1BAB2F}"/>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62EB4-C50B-4D50-AFFF-CDD0574E17D7}" type="slidenum">
              <a:rPr lang="en-CA" smtClean="0"/>
              <a:pPr/>
              <a:t>39</a:t>
            </a:fld>
            <a:endParaRPr lang="en-CA" dirty="0"/>
          </a:p>
        </p:txBody>
      </p:sp>
    </p:spTree>
    <p:extLst>
      <p:ext uri="{BB962C8B-B14F-4D97-AF65-F5344CB8AC3E}">
        <p14:creationId xmlns:p14="http://schemas.microsoft.com/office/powerpoint/2010/main" val="1978152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6356350"/>
            <a:ext cx="2133600" cy="365125"/>
          </a:xfrm>
        </p:spPr>
        <p:txBody>
          <a:bodyPr/>
          <a:lstStyle/>
          <a:p>
            <a:fld id="{B8306A44-7C73-4AA1-9714-8D5564208567}" type="slidenum">
              <a:rPr lang="en-CA" smtClean="0"/>
              <a:pPr/>
              <a:t>4</a:t>
            </a:fld>
            <a:endParaRPr lang="en-CA" dirty="0"/>
          </a:p>
        </p:txBody>
      </p:sp>
      <p:pic>
        <p:nvPicPr>
          <p:cNvPr id="7" name="Picture 6">
            <a:extLst>
              <a:ext uri="{FF2B5EF4-FFF2-40B4-BE49-F238E27FC236}">
                <a16:creationId xmlns:a16="http://schemas.microsoft.com/office/drawing/2014/main" id="{6DEB239C-BB74-4891-89FC-988350EC5303}"/>
              </a:ext>
            </a:extLst>
          </p:cNvPr>
          <p:cNvPicPr>
            <a:picLocks noChangeAspect="1"/>
          </p:cNvPicPr>
          <p:nvPr/>
        </p:nvPicPr>
        <p:blipFill rotWithShape="1">
          <a:blip r:embed="rId3">
            <a:extLst>
              <a:ext uri="{28A0092B-C50C-407E-A947-70E740481C1C}">
                <a14:useLocalDpi xmlns:a14="http://schemas.microsoft.com/office/drawing/2010/main" val="0"/>
              </a:ext>
            </a:extLst>
          </a:blip>
          <a:srcRect t="4266"/>
          <a:stretch/>
        </p:blipFill>
        <p:spPr>
          <a:xfrm>
            <a:off x="683568" y="1595613"/>
            <a:ext cx="7427168" cy="4754181"/>
          </a:xfrm>
          <a:prstGeom prst="rect">
            <a:avLst/>
          </a:prstGeom>
        </p:spPr>
      </p:pic>
      <p:sp>
        <p:nvSpPr>
          <p:cNvPr id="4" name="Rectangle 3">
            <a:extLst>
              <a:ext uri="{FF2B5EF4-FFF2-40B4-BE49-F238E27FC236}">
                <a16:creationId xmlns:a16="http://schemas.microsoft.com/office/drawing/2014/main" id="{B1F3F48E-7179-4B60-B9F7-26543F83BFCC}"/>
              </a:ext>
            </a:extLst>
          </p:cNvPr>
          <p:cNvSpPr/>
          <p:nvPr/>
        </p:nvSpPr>
        <p:spPr>
          <a:xfrm>
            <a:off x="4397152" y="6190985"/>
            <a:ext cx="3635354" cy="369332"/>
          </a:xfrm>
          <a:prstGeom prst="rect">
            <a:avLst/>
          </a:prstGeom>
        </p:spPr>
        <p:txBody>
          <a:bodyPr wrap="none">
            <a:spAutoFit/>
          </a:bodyPr>
          <a:lstStyle/>
          <a:p>
            <a:r>
              <a:rPr lang="en-CA" dirty="0"/>
              <a:t>https://nestakeholderroundtable.ca/</a:t>
            </a:r>
          </a:p>
        </p:txBody>
      </p:sp>
    </p:spTree>
    <p:extLst>
      <p:ext uri="{BB962C8B-B14F-4D97-AF65-F5344CB8AC3E}">
        <p14:creationId xmlns:p14="http://schemas.microsoft.com/office/powerpoint/2010/main" val="4084183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231" y="-70272"/>
            <a:ext cx="9073008" cy="6928271"/>
          </a:xfrm>
          <a:prstGeom prst="rect">
            <a:avLst/>
          </a:prstGeom>
          <a:blipFill dpi="0" rotWithShape="1">
            <a:blip r:embed="rId3">
              <a:alphaModFix amt="83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7424" y="-70272"/>
            <a:ext cx="9134317" cy="6928272"/>
          </a:xfrm>
          <a:prstGeom prst="rect">
            <a:avLst/>
          </a:prstGeom>
          <a:solidFill>
            <a:srgbClr val="FFFFFF">
              <a:alpha val="66000"/>
            </a:srgb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itle 6"/>
          <p:cNvSpPr>
            <a:spLocks noGrp="1"/>
          </p:cNvSpPr>
          <p:nvPr>
            <p:ph type="ctrTitle"/>
          </p:nvPr>
        </p:nvSpPr>
        <p:spPr>
          <a:xfrm>
            <a:off x="1043608" y="1098768"/>
            <a:ext cx="6912768" cy="1081958"/>
          </a:xfrm>
        </p:spPr>
        <p:txBody>
          <a:bodyPr rtlCol="0">
            <a:normAutofit fontScale="90000"/>
          </a:bodyPr>
          <a:lstStyle/>
          <a:p>
            <a:pPr>
              <a:defRPr/>
            </a:pPr>
            <a:r>
              <a:rPr lang="en-CA" sz="3200" b="1" dirty="0">
                <a:solidFill>
                  <a:srgbClr val="009BD2"/>
                </a:solidFill>
              </a:rPr>
              <a:t>UNDRIP/DRIPA and Land Use Planning in British Columbia</a:t>
            </a:r>
            <a:br>
              <a:rPr lang="en-US" sz="3200" b="1" dirty="0">
                <a:solidFill>
                  <a:srgbClr val="009BD2"/>
                </a:solidFill>
              </a:rPr>
            </a:br>
            <a:endParaRPr lang="en-US" sz="3200" b="1" dirty="0">
              <a:solidFill>
                <a:schemeClr val="accent1">
                  <a:lumMod val="75000"/>
                </a:schemeClr>
              </a:solidFill>
              <a:ea typeface="+mj-ea"/>
              <a:cs typeface="+mj-cs"/>
            </a:endParaRPr>
          </a:p>
        </p:txBody>
      </p:sp>
      <p:pic>
        <p:nvPicPr>
          <p:cNvPr id="7" name="Picture 5" descr="C:\Users\Laureen\Documents\Docs\Arbutus\Logo &amp; address\Arbutus_logo.jpg"/>
          <p:cNvPicPr>
            <a:picLocks noChangeAspect="1" noChangeArrowheads="1"/>
          </p:cNvPicPr>
          <p:nvPr/>
        </p:nvPicPr>
        <p:blipFill>
          <a:blip r:embed="rId4" cstate="print"/>
          <a:srcRect/>
          <a:stretch>
            <a:fillRect/>
          </a:stretch>
        </p:blipFill>
        <p:spPr bwMode="auto">
          <a:xfrm>
            <a:off x="7463544" y="5074499"/>
            <a:ext cx="1403176" cy="976486"/>
          </a:xfrm>
          <a:prstGeom prst="rect">
            <a:avLst/>
          </a:prstGeom>
          <a:solidFill>
            <a:schemeClr val="bg1">
              <a:lumMod val="95000"/>
            </a:schemeClr>
          </a:solidFill>
          <a:ln>
            <a:noFill/>
          </a:ln>
          <a:effectLst>
            <a:softEdge rad="31750"/>
          </a:effec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C8ABACA-64FF-4956-9904-69047EEC5E81}" type="datetimeFigureOut">
              <a:rPr lang="en-US" smtClean="0"/>
              <a:pPr/>
              <a:t>3/6/2020</a:t>
            </a:fld>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41</a:t>
            </a:fld>
            <a:endParaRPr lang="en-US"/>
          </a:p>
        </p:txBody>
      </p:sp>
      <p:sp>
        <p:nvSpPr>
          <p:cNvPr id="6" name="Rectangle 5"/>
          <p:cNvSpPr/>
          <p:nvPr/>
        </p:nvSpPr>
        <p:spPr>
          <a:xfrm>
            <a:off x="652763" y="155923"/>
            <a:ext cx="8410274" cy="5955476"/>
          </a:xfrm>
          <a:prstGeom prst="rect">
            <a:avLst/>
          </a:prstGeom>
        </p:spPr>
        <p:txBody>
          <a:bodyPr wrap="square">
            <a:spAutoFit/>
          </a:bodyPr>
          <a:lstStyle/>
          <a:p>
            <a:pPr lvl="0">
              <a:spcAft>
                <a:spcPts val="1200"/>
              </a:spcAft>
            </a:pPr>
            <a:r>
              <a:rPr lang="en-US" sz="3200" dirty="0"/>
              <a:t>Agenda:</a:t>
            </a:r>
            <a:endParaRPr lang="en-CA" sz="3200" dirty="0"/>
          </a:p>
          <a:p>
            <a:pPr>
              <a:spcBef>
                <a:spcPts val="600"/>
              </a:spcBef>
              <a:spcAft>
                <a:spcPts val="1200"/>
              </a:spcAft>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Opening </a:t>
            </a:r>
            <a:br>
              <a:rPr lang="en-CA" sz="2000" dirty="0">
                <a:latin typeface="Calibri" panose="020F0502020204030204" pitchFamily="34" charset="0"/>
                <a:ea typeface="Calibri" panose="020F0502020204030204" pitchFamily="34" charset="0"/>
                <a:cs typeface="Times New Roman" panose="02020603050405020304" pitchFamily="18" charset="0"/>
              </a:rPr>
            </a:br>
            <a:r>
              <a:rPr lang="en-CA" sz="2000" dirty="0">
                <a:latin typeface="Calibri" panose="020F0502020204030204" pitchFamily="34" charset="0"/>
                <a:ea typeface="Calibri" panose="020F0502020204030204" pitchFamily="34" charset="0"/>
                <a:cs typeface="Times New Roman" panose="02020603050405020304" pitchFamily="18" charset="0"/>
              </a:rPr>
              <a:t>Host opening comments, participant opening comments, review/confirm meeting purpose and objectives.</a:t>
            </a:r>
          </a:p>
          <a:p>
            <a:pPr marL="342900" marR="0" lvl="0" indent="-342900">
              <a:spcBef>
                <a:spcPts val="600"/>
              </a:spcBef>
              <a:spcAft>
                <a:spcPts val="1200"/>
              </a:spcAft>
              <a:buFont typeface="+mj-lt"/>
              <a:buAutoNum type="arabicPeriod"/>
            </a:pPr>
            <a:r>
              <a:rPr lang="en-CA" sz="20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 2007</a:t>
            </a:r>
            <a:r>
              <a:rPr lang="en-CA" sz="20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r>
              <a:rPr lang="en-CA" sz="2000" dirty="0">
                <a:latin typeface="Calibri" panose="020F0502020204030204" pitchFamily="34" charset="0"/>
                <a:ea typeface="Calibri" panose="020F0502020204030204" pitchFamily="34" charset="0"/>
                <a:cs typeface="Times New Roman" panose="02020603050405020304" pitchFamily="18" charset="0"/>
              </a:rPr>
              <a:t>-  The Declaration, its purpose and scope </a:t>
            </a:r>
          </a:p>
          <a:p>
            <a:pPr marL="342900" marR="0" lvl="0" indent="-342900">
              <a:spcBef>
                <a:spcPts val="600"/>
              </a:spcBef>
              <a:spcAft>
                <a:spcPts val="1200"/>
              </a:spcAft>
              <a:buFont typeface="+mj-lt"/>
              <a:buAutoNum type="arabicPeriod"/>
            </a:pPr>
            <a:r>
              <a:rPr lang="en-CA" sz="20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Adoption of UNDRIP</a:t>
            </a:r>
            <a:r>
              <a:rPr lang="en-CA" sz="20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r>
              <a:rPr lang="en-CA" sz="2000" dirty="0">
                <a:latin typeface="Calibri" panose="020F0502020204030204" pitchFamily="34" charset="0"/>
                <a:ea typeface="Calibri" panose="020F0502020204030204" pitchFamily="34" charset="0"/>
                <a:cs typeface="Times New Roman" panose="02020603050405020304" pitchFamily="18" charset="0"/>
              </a:rPr>
              <a:t>-  By nation states and non-government bodies</a:t>
            </a:r>
          </a:p>
          <a:p>
            <a:pPr marL="342900" marR="0" lvl="0" indent="-342900">
              <a:spcBef>
                <a:spcPts val="600"/>
              </a:spcBef>
              <a:spcAft>
                <a:spcPts val="1200"/>
              </a:spcAft>
              <a:buFont typeface="+mj-lt"/>
              <a:buAutoNum type="arabicPeriod"/>
            </a:pPr>
            <a:r>
              <a:rPr lang="en-CA" sz="20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Canada: UNDRIP, Truth &amp; Reconciliation Commission (TRC), Policies/Programs</a:t>
            </a:r>
            <a:r>
              <a:rPr lang="en-CA" sz="20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600"/>
              </a:spcBef>
              <a:spcAft>
                <a:spcPts val="1200"/>
              </a:spcAft>
              <a:buFont typeface="+mj-lt"/>
              <a:buAutoNum type="arabicPeriod"/>
            </a:pPr>
            <a:r>
              <a:rPr lang="en-CA" sz="20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0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600"/>
              </a:spcBef>
              <a:spcAft>
                <a:spcPts val="1200"/>
              </a:spcAft>
              <a:buFont typeface="+mj-lt"/>
              <a:buAutoNum type="arabicPeriod"/>
            </a:pPr>
            <a:r>
              <a:rPr lang="en-CA" sz="20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Dialogue and Next Steps</a:t>
            </a:r>
            <a:r>
              <a:rPr lang="en-CA" sz="20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r>
              <a:rPr lang="en-CA" sz="2000" dirty="0">
                <a:latin typeface="Calibri" panose="020F0502020204030204" pitchFamily="34" charset="0"/>
                <a:ea typeface="Calibri" panose="020F0502020204030204" pitchFamily="34" charset="0"/>
                <a:cs typeface="Times New Roman" panose="02020603050405020304" pitchFamily="18" charset="0"/>
              </a:rPr>
              <a:t>Potential further discussions, identify issues and opportunities or community-specific issues or topics, or other outcomes and/or deliverables.</a:t>
            </a:r>
          </a:p>
          <a:p>
            <a:pPr marL="342900" marR="0" lvl="0" indent="-342900">
              <a:spcBef>
                <a:spcPts val="600"/>
              </a:spcBef>
              <a:spcAft>
                <a:spcPts val="1200"/>
              </a:spcAft>
              <a:buFont typeface="+mj-lt"/>
              <a:buAutoNum type="arabicPeriod" startAt="6"/>
            </a:pPr>
            <a:r>
              <a:rPr lang="en-CA" sz="20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Final Remarks</a:t>
            </a:r>
            <a:r>
              <a:rPr lang="en-CA" sz="20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r>
              <a:rPr lang="en-CA" sz="20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Acknowledgements &amp; Closing Remarks</a:t>
            </a:r>
            <a:r>
              <a:rPr lang="en-CA" sz="20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r>
              <a:rPr lang="en-CA" sz="2000" dirty="0">
                <a:latin typeface="Calibri" panose="020F0502020204030204" pitchFamily="34" charset="0"/>
                <a:ea typeface="Calibri" panose="020F0502020204030204" pitchFamily="34" charset="0"/>
                <a:cs typeface="Times New Roman" panose="02020603050405020304" pitchFamily="18" charset="0"/>
              </a:rPr>
              <a:t>– Host</a:t>
            </a:r>
            <a:endParaRPr lang="en-US" sz="3600" dirty="0"/>
          </a:p>
        </p:txBody>
      </p:sp>
      <p:grpSp>
        <p:nvGrpSpPr>
          <p:cNvPr id="9" name="Group 17"/>
          <p:cNvGrpSpPr>
            <a:grpSpLocks/>
          </p:cNvGrpSpPr>
          <p:nvPr/>
        </p:nvGrpSpPr>
        <p:grpSpPr bwMode="auto">
          <a:xfrm>
            <a:off x="0" y="0"/>
            <a:ext cx="9144000" cy="6858000"/>
            <a:chOff x="0" y="0"/>
            <a:chExt cx="9144000" cy="6858000"/>
          </a:xfrm>
        </p:grpSpPr>
        <p:cxnSp>
          <p:nvCxnSpPr>
            <p:cNvPr id="10" name="Straight Connector 9"/>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9834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381000" y="1295400"/>
            <a:ext cx="8402638" cy="4572000"/>
          </a:xfrm>
        </p:spPr>
        <p:txBody>
          <a:bodyPr>
            <a:normAutofit/>
          </a:bodyPr>
          <a:lstStyle/>
          <a:p>
            <a:pPr marL="0" indent="0">
              <a:buFontTx/>
              <a:buNone/>
            </a:pPr>
            <a:r>
              <a:rPr lang="en-US" altLang="en-US" b="1" dirty="0"/>
              <a:t>Aboriginal Rights: </a:t>
            </a:r>
            <a:r>
              <a:rPr lang="en-US" altLang="en-US" dirty="0"/>
              <a:t>Practices, traditions or customs (activities) that are integral to the distinctive culture of an Indigenous society and were practiced prior to European contact, meaning they were rooted in the pre-contact society. </a:t>
            </a:r>
          </a:p>
          <a:p>
            <a:pPr marL="0" indent="0">
              <a:buFontTx/>
              <a:buNone/>
            </a:pPr>
            <a:endParaRPr lang="en-US" altLang="en-US" sz="1000" dirty="0"/>
          </a:p>
          <a:p>
            <a:pPr marL="0" indent="0">
              <a:buFontTx/>
              <a:buNone/>
            </a:pPr>
            <a:r>
              <a:rPr lang="en-US" altLang="en-US" dirty="0"/>
              <a:t>Aboriginal rights arise from the </a:t>
            </a:r>
            <a:r>
              <a:rPr lang="en-US" altLang="en-US" b="1" dirty="0"/>
              <a:t>prior occupation of land</a:t>
            </a:r>
            <a:r>
              <a:rPr lang="en-US" altLang="en-US" dirty="0"/>
              <a:t>, but they also arise from the </a:t>
            </a:r>
            <a:r>
              <a:rPr lang="en-US" altLang="en-US" b="1" dirty="0"/>
              <a:t>prior social organization</a:t>
            </a:r>
            <a:r>
              <a:rPr lang="en-US" altLang="en-US" dirty="0"/>
              <a:t> and </a:t>
            </a:r>
            <a:r>
              <a:rPr lang="en-US" altLang="en-US" b="1" dirty="0"/>
              <a:t>distinctive cultures</a:t>
            </a:r>
            <a:r>
              <a:rPr lang="en-US" altLang="en-US" dirty="0"/>
              <a:t> of Indigenous peoples on that land. </a:t>
            </a:r>
          </a:p>
        </p:txBody>
      </p:sp>
      <p:sp>
        <p:nvSpPr>
          <p:cNvPr id="4" name="Title 1"/>
          <p:cNvSpPr txBox="1">
            <a:spLocks/>
          </p:cNvSpPr>
          <p:nvPr/>
        </p:nvSpPr>
        <p:spPr bwMode="auto">
          <a:xfrm>
            <a:off x="-37413" y="-91149"/>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5" name="Group 17"/>
          <p:cNvGrpSpPr>
            <a:grpSpLocks/>
          </p:cNvGrpSpPr>
          <p:nvPr/>
        </p:nvGrpSpPr>
        <p:grpSpPr bwMode="auto">
          <a:xfrm>
            <a:off x="0" y="0"/>
            <a:ext cx="9144000" cy="6858000"/>
            <a:chOff x="0" y="0"/>
            <a:chExt cx="9144000" cy="6858000"/>
          </a:xfrm>
        </p:grpSpPr>
        <p:cxnSp>
          <p:nvCxnSpPr>
            <p:cNvPr id="6" name="Straight Connector 5"/>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205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43</a:t>
            </a:fld>
            <a:endParaRPr lang="en-US"/>
          </a:p>
        </p:txBody>
      </p:sp>
      <p:sp>
        <p:nvSpPr>
          <p:cNvPr id="2" name="Content Placeholder 1"/>
          <p:cNvSpPr>
            <a:spLocks noGrp="1"/>
          </p:cNvSpPr>
          <p:nvPr>
            <p:ph idx="1"/>
          </p:nvPr>
        </p:nvSpPr>
        <p:spPr>
          <a:xfrm>
            <a:off x="683568" y="1073002"/>
            <a:ext cx="7450126" cy="4660254"/>
          </a:xfrm>
        </p:spPr>
        <p:txBody>
          <a:bodyPr>
            <a:noAutofit/>
          </a:bodyPr>
          <a:lstStyle/>
          <a:p>
            <a:pPr marL="0" indent="0">
              <a:spcBef>
                <a:spcPct val="0"/>
              </a:spcBef>
              <a:buNone/>
            </a:pPr>
            <a:endParaRPr lang="en-US" altLang="en-US" sz="2000" dirty="0">
              <a:solidFill>
                <a:schemeClr val="accent6"/>
              </a:solidFill>
            </a:endParaRPr>
          </a:p>
          <a:p>
            <a:pPr>
              <a:spcBef>
                <a:spcPct val="0"/>
              </a:spcBef>
              <a:buClr>
                <a:srgbClr val="00B0F0"/>
              </a:buClr>
              <a:buFont typeface="Wingdings" panose="05000000000000000000" pitchFamily="2" charset="2"/>
              <a:buChar char="§"/>
            </a:pPr>
            <a:endParaRPr lang="en-CA" altLang="en-US" sz="2000" dirty="0"/>
          </a:p>
          <a:p>
            <a:pPr marL="0" indent="0">
              <a:spcBef>
                <a:spcPct val="0"/>
              </a:spcBef>
              <a:buNone/>
            </a:pPr>
            <a:endParaRPr lang="en-CA" altLang="en-US" sz="1800"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algn="ctr">
              <a:spcBef>
                <a:spcPts val="600"/>
              </a:spcBef>
              <a:spcAft>
                <a:spcPts val="600"/>
              </a:spcAft>
              <a:defRPr/>
            </a:pPr>
            <a:r>
              <a:rPr lang="en-US" sz="2400" b="1" dirty="0">
                <a:solidFill>
                  <a:srgbClr val="009BD2"/>
                </a:solidFill>
              </a:rPr>
              <a:t>UNDRIP 2007 </a:t>
            </a: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415" y="1444772"/>
            <a:ext cx="7263486" cy="4089901"/>
          </a:xfrm>
          <a:prstGeom prst="rect">
            <a:avLst/>
          </a:prstGeom>
        </p:spPr>
      </p:pic>
    </p:spTree>
    <p:extLst>
      <p:ext uri="{BB962C8B-B14F-4D97-AF65-F5344CB8AC3E}">
        <p14:creationId xmlns:p14="http://schemas.microsoft.com/office/powerpoint/2010/main" val="3124018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44</a:t>
            </a:fld>
            <a:endParaRPr lang="en-US"/>
          </a:p>
        </p:txBody>
      </p:sp>
      <p:sp>
        <p:nvSpPr>
          <p:cNvPr id="2" name="Content Placeholder 1"/>
          <p:cNvSpPr>
            <a:spLocks noGrp="1"/>
          </p:cNvSpPr>
          <p:nvPr>
            <p:ph idx="1"/>
          </p:nvPr>
        </p:nvSpPr>
        <p:spPr>
          <a:xfrm>
            <a:off x="705297" y="1078421"/>
            <a:ext cx="8003232" cy="3284439"/>
          </a:xfrm>
        </p:spPr>
        <p:txBody>
          <a:bodyPr>
            <a:noAutofit/>
          </a:bodyPr>
          <a:lstStyle/>
          <a:p>
            <a:pPr marL="0" indent="0">
              <a:spcBef>
                <a:spcPts val="600"/>
              </a:spcBef>
              <a:spcAft>
                <a:spcPts val="1200"/>
              </a:spcAft>
              <a:buNone/>
            </a:pPr>
            <a:r>
              <a:rPr lang="en-CA" b="1" dirty="0">
                <a:solidFill>
                  <a:srgbClr val="ED7D31"/>
                </a:solidFill>
                <a:latin typeface="Calibri" panose="020F0502020204030204" pitchFamily="34" charset="0"/>
                <a:ea typeface="Calibri" panose="020F0502020204030204" pitchFamily="34" charset="0"/>
                <a:cs typeface="Times New Roman" panose="02020603050405020304" pitchFamily="18" charset="0"/>
              </a:rPr>
              <a:t>United Nations International Labour Organization 169</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R="0">
              <a:spcBef>
                <a:spcPts val="600"/>
              </a:spcBef>
              <a:spcAft>
                <a:spcPts val="1200"/>
              </a:spcAft>
              <a:buClr>
                <a:srgbClr val="00B0F0"/>
              </a:buClr>
              <a:buFont typeface="Wingdings" panose="05000000000000000000" pitchFamily="2"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1957: Indigenous and Tribal Populations Convention, to improve the living conditions of Indigenous peoples worldwide. </a:t>
            </a:r>
          </a:p>
          <a:p>
            <a:pPr marR="0">
              <a:spcBef>
                <a:spcPts val="600"/>
              </a:spcBef>
              <a:spcAft>
                <a:spcPts val="1200"/>
              </a:spcAft>
              <a:buClr>
                <a:srgbClr val="00B0F0"/>
              </a:buClr>
              <a:buFont typeface="Wingdings" panose="05000000000000000000" pitchFamily="2"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1989, revised and renamed Indigenous and Tribal Peoples Convention, 1989 (No. 169)</a:t>
            </a:r>
          </a:p>
          <a:p>
            <a:pPr marL="0" indent="0">
              <a:spcBef>
                <a:spcPct val="0"/>
              </a:spcBef>
              <a:buNone/>
            </a:pPr>
            <a:endParaRPr lang="en-CA" sz="1100" b="1" dirty="0">
              <a:solidFill>
                <a:srgbClr val="ED7D31"/>
              </a:solidFill>
              <a:latin typeface="Calibri" panose="020F0502020204030204" pitchFamily="34" charset="0"/>
              <a:ea typeface="Calibri" panose="020F0502020204030204" pitchFamily="34" charset="0"/>
              <a:cs typeface="Times New Roman" panose="02020603050405020304" pitchFamily="18" charset="0"/>
            </a:endParaRPr>
          </a:p>
          <a:p>
            <a:pPr marL="0" indent="0">
              <a:spcBef>
                <a:spcPct val="0"/>
              </a:spcBef>
              <a:buNone/>
            </a:pPr>
            <a:endParaRPr lang="en-CA" altLang="en-US" sz="1800"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algn="ctr">
              <a:spcBef>
                <a:spcPts val="600"/>
              </a:spcBef>
              <a:spcAft>
                <a:spcPts val="600"/>
              </a:spcAft>
              <a:defRPr/>
            </a:pPr>
            <a:r>
              <a:rPr lang="en-US" sz="2400" b="1" dirty="0">
                <a:solidFill>
                  <a:srgbClr val="009BD2"/>
                </a:solidFill>
              </a:rPr>
              <a:t>UNDRIP 2007 </a:t>
            </a: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Tree>
    <p:extLst>
      <p:ext uri="{BB962C8B-B14F-4D97-AF65-F5344CB8AC3E}">
        <p14:creationId xmlns:p14="http://schemas.microsoft.com/office/powerpoint/2010/main" val="3887892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45</a:t>
            </a:fld>
            <a:endParaRPr lang="en-US"/>
          </a:p>
        </p:txBody>
      </p:sp>
      <p:sp>
        <p:nvSpPr>
          <p:cNvPr id="2" name="Content Placeholder 1"/>
          <p:cNvSpPr>
            <a:spLocks noGrp="1"/>
          </p:cNvSpPr>
          <p:nvPr>
            <p:ph idx="1"/>
          </p:nvPr>
        </p:nvSpPr>
        <p:spPr>
          <a:xfrm>
            <a:off x="584671" y="1001392"/>
            <a:ext cx="8003232" cy="4660254"/>
          </a:xfrm>
        </p:spPr>
        <p:txBody>
          <a:bodyPr>
            <a:noAutofit/>
          </a:bodyPr>
          <a:lstStyle/>
          <a:p>
            <a:pPr marL="0" indent="0">
              <a:spcBef>
                <a:spcPct val="0"/>
              </a:spcBef>
              <a:spcAft>
                <a:spcPts val="1200"/>
              </a:spcAft>
              <a:buNone/>
            </a:pPr>
            <a:r>
              <a:rPr lang="en-CA" b="1" dirty="0">
                <a:solidFill>
                  <a:srgbClr val="ED7D31"/>
                </a:solidFill>
                <a:ea typeface="Calibri" panose="020F0502020204030204" pitchFamily="34" charset="0"/>
                <a:cs typeface="Times New Roman" panose="02020603050405020304" pitchFamily="18" charset="0"/>
              </a:rPr>
              <a:t>United Nations Declaration on the Rights of Indigenous Peoples</a:t>
            </a:r>
            <a:endParaRPr lang="en-US" altLang="en-US" dirty="0"/>
          </a:p>
          <a:p>
            <a:pPr>
              <a:spcBef>
                <a:spcPts val="600"/>
              </a:spcBef>
              <a:spcAft>
                <a:spcPts val="1200"/>
              </a:spcAft>
              <a:buClr>
                <a:srgbClr val="00B0F0"/>
              </a:buClr>
              <a:buFont typeface="Wingdings" panose="05000000000000000000" pitchFamily="2" charset="2"/>
              <a:buChar char="§"/>
            </a:pPr>
            <a:r>
              <a:rPr lang="en-CA" dirty="0"/>
              <a:t>A United Nations General Assembly declaration </a:t>
            </a:r>
          </a:p>
          <a:p>
            <a:pPr lvl="1">
              <a:spcBef>
                <a:spcPts val="600"/>
              </a:spcBef>
              <a:spcAft>
                <a:spcPts val="1200"/>
              </a:spcAft>
              <a:buClr>
                <a:srgbClr val="00B0F0"/>
              </a:buClr>
              <a:buFont typeface="Wingdings" panose="05000000000000000000" pitchFamily="2" charset="2"/>
              <a:buChar char="§"/>
            </a:pPr>
            <a:r>
              <a:rPr lang="en-CA" sz="3200" dirty="0"/>
              <a:t>expresses political commitment on matters of global significance</a:t>
            </a:r>
          </a:p>
          <a:p>
            <a:pPr lvl="1">
              <a:spcBef>
                <a:spcPts val="600"/>
              </a:spcBef>
              <a:spcAft>
                <a:spcPts val="1200"/>
              </a:spcAft>
              <a:buClr>
                <a:srgbClr val="00B0F0"/>
              </a:buClr>
              <a:buFont typeface="Wingdings" panose="05000000000000000000" pitchFamily="2" charset="2"/>
              <a:buChar char="§"/>
            </a:pPr>
            <a:r>
              <a:rPr lang="en-CA" sz="3200" dirty="0"/>
              <a:t>not legally binding</a:t>
            </a:r>
          </a:p>
          <a:p>
            <a:pPr lvl="1">
              <a:spcBef>
                <a:spcPts val="600"/>
              </a:spcBef>
              <a:spcAft>
                <a:spcPts val="1200"/>
              </a:spcAft>
              <a:buClr>
                <a:srgbClr val="00B0F0"/>
              </a:buClr>
              <a:buFont typeface="Wingdings" panose="05000000000000000000" pitchFamily="2" charset="2"/>
              <a:buChar char="§"/>
            </a:pPr>
            <a:r>
              <a:rPr lang="en-CA" sz="3200" dirty="0"/>
              <a:t>not signed or ratified by states</a:t>
            </a:r>
          </a:p>
          <a:p>
            <a:pPr marL="0" indent="0">
              <a:spcBef>
                <a:spcPct val="0"/>
              </a:spcBef>
              <a:buNone/>
            </a:pPr>
            <a:endParaRPr lang="en-CA" altLang="en-US" sz="1800"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algn="ctr">
              <a:spcBef>
                <a:spcPts val="600"/>
              </a:spcBef>
              <a:spcAft>
                <a:spcPts val="600"/>
              </a:spcAft>
              <a:defRPr/>
            </a:pPr>
            <a:r>
              <a:rPr lang="en-US" sz="2400" b="1" dirty="0">
                <a:solidFill>
                  <a:srgbClr val="009BD2"/>
                </a:solidFill>
              </a:rPr>
              <a:t>UNDRIP 2007 </a:t>
            </a: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Tree>
    <p:extLst>
      <p:ext uri="{BB962C8B-B14F-4D97-AF65-F5344CB8AC3E}">
        <p14:creationId xmlns:p14="http://schemas.microsoft.com/office/powerpoint/2010/main" val="1018563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46</a:t>
            </a:fld>
            <a:endParaRPr lang="en-US"/>
          </a:p>
        </p:txBody>
      </p:sp>
      <p:sp>
        <p:nvSpPr>
          <p:cNvPr id="2" name="Content Placeholder 1"/>
          <p:cNvSpPr>
            <a:spLocks noGrp="1"/>
          </p:cNvSpPr>
          <p:nvPr>
            <p:ph idx="1"/>
          </p:nvPr>
        </p:nvSpPr>
        <p:spPr>
          <a:xfrm>
            <a:off x="929065" y="1069010"/>
            <a:ext cx="7450126" cy="3364110"/>
          </a:xfrm>
        </p:spPr>
        <p:txBody>
          <a:bodyPr>
            <a:noAutofit/>
          </a:bodyPr>
          <a:lstStyle/>
          <a:p>
            <a:pPr marL="0" lvl="0" indent="0">
              <a:spcBef>
                <a:spcPct val="0"/>
              </a:spcBef>
              <a:spcAft>
                <a:spcPts val="1200"/>
              </a:spcAft>
              <a:buNone/>
            </a:pPr>
            <a:r>
              <a:rPr lang="en-CA" b="1" dirty="0">
                <a:solidFill>
                  <a:srgbClr val="ED7D31"/>
                </a:solidFill>
                <a:ea typeface="Calibri" panose="020F0502020204030204" pitchFamily="34" charset="0"/>
                <a:cs typeface="Times New Roman" panose="02020603050405020304" pitchFamily="18" charset="0"/>
              </a:rPr>
              <a:t>United Nations Declaration on the Rights of Indigenous Peoples</a:t>
            </a:r>
            <a:endParaRPr lang="en-CA" sz="24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ct val="0"/>
              </a:spcBef>
              <a:buNone/>
            </a:pPr>
            <a:r>
              <a:rPr lang="en-CA" sz="2400" dirty="0">
                <a:latin typeface="Calibri" panose="020F0502020204030204" pitchFamily="34" charset="0"/>
                <a:ea typeface="Calibri" panose="020F0502020204030204" pitchFamily="34" charset="0"/>
                <a:cs typeface="Times New Roman" panose="02020603050405020304" pitchFamily="18" charset="0"/>
              </a:rPr>
              <a:t> </a:t>
            </a:r>
            <a:r>
              <a:rPr lang="en-CA" sz="2800" dirty="0">
                <a:latin typeface="Calibri" panose="020F0502020204030204" pitchFamily="34" charset="0"/>
                <a:ea typeface="Calibri" panose="020F0502020204030204" pitchFamily="34" charset="0"/>
                <a:cs typeface="Times New Roman" panose="02020603050405020304" pitchFamily="18" charset="0"/>
              </a:rPr>
              <a:t>23 </a:t>
            </a:r>
            <a:r>
              <a:rPr lang="en-CA" sz="2800" dirty="0" err="1">
                <a:latin typeface="Calibri" panose="020F0502020204030204" pitchFamily="34" charset="0"/>
                <a:ea typeface="Calibri" panose="020F0502020204030204" pitchFamily="34" charset="0"/>
                <a:cs typeface="Times New Roman" panose="02020603050405020304" pitchFamily="18" charset="0"/>
              </a:rPr>
              <a:t>preambular</a:t>
            </a:r>
            <a:r>
              <a:rPr lang="en-CA" sz="2800" dirty="0">
                <a:latin typeface="Calibri" panose="020F0502020204030204" pitchFamily="34" charset="0"/>
                <a:ea typeface="Calibri" panose="020F0502020204030204" pitchFamily="34" charset="0"/>
                <a:cs typeface="Times New Roman" panose="02020603050405020304" pitchFamily="18" charset="0"/>
              </a:rPr>
              <a:t> clauses; 46 articles</a:t>
            </a:r>
            <a:br>
              <a:rPr lang="en-CA" sz="1800" dirty="0">
                <a:latin typeface="Calibri" panose="020F0502020204030204" pitchFamily="34" charset="0"/>
                <a:ea typeface="Calibri" panose="020F0502020204030204" pitchFamily="34" charset="0"/>
                <a:cs typeface="Times New Roman" panose="02020603050405020304" pitchFamily="18" charset="0"/>
              </a:rPr>
            </a:b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buClr>
                <a:srgbClr val="00B0F0"/>
              </a:buClr>
              <a:buFont typeface="Wingdings" panose="05000000000000000000" pitchFamily="2" charset="2"/>
              <a:buChar char="§"/>
            </a:pPr>
            <a:r>
              <a:rPr lang="en-CA" sz="2800" dirty="0">
                <a:solidFill>
                  <a:prstClr val="black"/>
                </a:solidFill>
                <a:ea typeface="Calibri" panose="020F0502020204030204" pitchFamily="34" charset="0"/>
                <a:cs typeface="Times New Roman" panose="02020603050405020304" pitchFamily="18" charset="0"/>
              </a:rPr>
              <a:t>describes both individual and collective rights of Indigenous peoples around the world</a:t>
            </a:r>
            <a:br>
              <a:rPr lang="en-CA" sz="1800" dirty="0">
                <a:solidFill>
                  <a:prstClr val="black"/>
                </a:solidFill>
                <a:ea typeface="Calibri" panose="020F0502020204030204" pitchFamily="34" charset="0"/>
                <a:cs typeface="Times New Roman" panose="02020603050405020304" pitchFamily="18" charset="0"/>
              </a:rPr>
            </a:br>
            <a:endParaRPr lang="en-CA" sz="1800" dirty="0">
              <a:solidFill>
                <a:prstClr val="black"/>
              </a:solidFill>
              <a:ea typeface="Calibri" panose="020F0502020204030204" pitchFamily="34" charset="0"/>
              <a:cs typeface="Times New Roman" panose="02020603050405020304" pitchFamily="18" charset="0"/>
            </a:endParaRPr>
          </a:p>
          <a:p>
            <a:pPr>
              <a:spcBef>
                <a:spcPts val="0"/>
              </a:spcBef>
              <a:buClr>
                <a:srgbClr val="00B0F0"/>
              </a:buClr>
              <a:buFont typeface="Wingdings" panose="05000000000000000000" pitchFamily="2" charset="2"/>
              <a:buChar char="§"/>
            </a:pPr>
            <a:r>
              <a:rPr lang="en-CA" sz="2800" dirty="0">
                <a:ea typeface="Calibri" panose="020F0502020204030204" pitchFamily="34" charset="0"/>
                <a:cs typeface="Times New Roman" panose="02020603050405020304" pitchFamily="18" charset="0"/>
              </a:rPr>
              <a:t>guidance on cooperative relationships with Indigenous peoples to states and other organizations</a:t>
            </a:r>
            <a:br>
              <a:rPr lang="en-CA" sz="1800" dirty="0">
                <a:ea typeface="Calibri" panose="020F0502020204030204" pitchFamily="34" charset="0"/>
                <a:cs typeface="Times New Roman" panose="02020603050405020304" pitchFamily="18" charset="0"/>
              </a:rPr>
            </a:br>
            <a:endParaRPr lang="en-US" sz="1800" dirty="0">
              <a:solidFill>
                <a:schemeClr val="accent6"/>
              </a:solidFill>
            </a:endParaRPr>
          </a:p>
          <a:p>
            <a:pPr>
              <a:spcBef>
                <a:spcPts val="0"/>
              </a:spcBef>
              <a:buClr>
                <a:srgbClr val="00B0F0"/>
              </a:buClr>
              <a:buFont typeface="Wingdings" panose="05000000000000000000" pitchFamily="2" charset="2"/>
              <a:buChar char="§"/>
            </a:pPr>
            <a:r>
              <a:rPr lang="en-CA" sz="2800" dirty="0"/>
              <a:t>principles of equality, partnership, good faith and mutual respect</a:t>
            </a:r>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algn="ctr">
              <a:spcBef>
                <a:spcPts val="600"/>
              </a:spcBef>
              <a:spcAft>
                <a:spcPts val="600"/>
              </a:spcAft>
              <a:defRPr/>
            </a:pPr>
            <a:r>
              <a:rPr lang="en-US" sz="2400" b="1" dirty="0">
                <a:solidFill>
                  <a:srgbClr val="009BD2"/>
                </a:solidFill>
              </a:rPr>
              <a:t>UNDRIP 2007 </a:t>
            </a: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Tree>
    <p:extLst>
      <p:ext uri="{BB962C8B-B14F-4D97-AF65-F5344CB8AC3E}">
        <p14:creationId xmlns:p14="http://schemas.microsoft.com/office/powerpoint/2010/main" val="3996077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47</a:t>
            </a:fld>
            <a:endParaRPr lang="en-US"/>
          </a:p>
        </p:txBody>
      </p:sp>
      <p:sp>
        <p:nvSpPr>
          <p:cNvPr id="2" name="Content Placeholder 1"/>
          <p:cNvSpPr>
            <a:spLocks noGrp="1"/>
          </p:cNvSpPr>
          <p:nvPr>
            <p:ph idx="1"/>
          </p:nvPr>
        </p:nvSpPr>
        <p:spPr>
          <a:xfrm>
            <a:off x="663289" y="1076076"/>
            <a:ext cx="8003232" cy="3076078"/>
          </a:xfrm>
        </p:spPr>
        <p:txBody>
          <a:bodyPr>
            <a:noAutofit/>
          </a:bodyPr>
          <a:lstStyle/>
          <a:p>
            <a:pPr marL="457200" lvl="0" indent="-457200">
              <a:spcBef>
                <a:spcPts val="600"/>
              </a:spcBef>
              <a:spcAft>
                <a:spcPts val="1200"/>
              </a:spcAft>
              <a:buClr>
                <a:srgbClr val="00B0F0"/>
              </a:buClr>
              <a:buFont typeface="+mj-lt"/>
              <a:buAutoNum type="arabicPeriod"/>
            </a:pPr>
            <a:r>
              <a:rPr lang="en-CA" sz="2800" dirty="0">
                <a:ea typeface="Calibri" panose="020F0502020204030204" pitchFamily="34" charset="0"/>
                <a:cs typeface="Times New Roman" panose="02020603050405020304" pitchFamily="18" charset="0"/>
              </a:rPr>
              <a:t>Right to Enjoyment of Human Rights and Equality </a:t>
            </a:r>
          </a:p>
          <a:p>
            <a:pPr marL="457200" lvl="0" indent="-457200">
              <a:spcBef>
                <a:spcPts val="600"/>
              </a:spcBef>
              <a:spcAft>
                <a:spcPts val="1200"/>
              </a:spcAft>
              <a:buClr>
                <a:srgbClr val="00B0F0"/>
              </a:buClr>
              <a:buFont typeface="+mj-lt"/>
              <a:buAutoNum type="arabicPeriod"/>
            </a:pPr>
            <a:r>
              <a:rPr lang="en-CA" sz="2800" dirty="0">
                <a:ea typeface="Calibri" panose="020F0502020204030204" pitchFamily="34" charset="0"/>
                <a:cs typeface="Times New Roman" panose="02020603050405020304" pitchFamily="18" charset="0"/>
              </a:rPr>
              <a:t>Right to Self-Determination and Indigenous Institutions </a:t>
            </a:r>
          </a:p>
          <a:p>
            <a:pPr marL="457200" lvl="0" indent="-457200">
              <a:spcBef>
                <a:spcPts val="600"/>
              </a:spcBef>
              <a:spcAft>
                <a:spcPts val="1200"/>
              </a:spcAft>
              <a:buClr>
                <a:srgbClr val="00B0F0"/>
              </a:buClr>
              <a:buFont typeface="+mj-lt"/>
              <a:buAutoNum type="arabicPeriod"/>
            </a:pPr>
            <a:r>
              <a:rPr lang="en-CA" sz="2800" dirty="0">
                <a:ea typeface="Calibri" panose="020F0502020204030204" pitchFamily="34" charset="0"/>
                <a:cs typeface="Times New Roman" panose="02020603050405020304" pitchFamily="18" charset="0"/>
              </a:rPr>
              <a:t>Right to Life, Integrity, and Security</a:t>
            </a:r>
          </a:p>
          <a:p>
            <a:pPr marL="457200" lvl="0" indent="-457200">
              <a:spcBef>
                <a:spcPts val="600"/>
              </a:spcBef>
              <a:spcAft>
                <a:spcPts val="1200"/>
              </a:spcAft>
              <a:buClr>
                <a:srgbClr val="00B0F0"/>
              </a:buClr>
              <a:buFont typeface="+mj-lt"/>
              <a:buAutoNum type="arabicPeriod"/>
            </a:pPr>
            <a:r>
              <a:rPr lang="en-CA" sz="2800" dirty="0">
                <a:ea typeface="Calibri" panose="020F0502020204030204" pitchFamily="34" charset="0"/>
                <a:cs typeface="Times New Roman" panose="02020603050405020304" pitchFamily="18" charset="0"/>
              </a:rPr>
              <a:t>Right to Culture, Religious, and Linguistic Identity </a:t>
            </a:r>
          </a:p>
          <a:p>
            <a:pPr marL="457200" lvl="0" indent="-457200">
              <a:spcBef>
                <a:spcPts val="600"/>
              </a:spcBef>
              <a:spcAft>
                <a:spcPts val="1200"/>
              </a:spcAft>
              <a:buClr>
                <a:srgbClr val="00B0F0"/>
              </a:buClr>
              <a:buFont typeface="+mj-lt"/>
              <a:buAutoNum type="arabicPeriod"/>
            </a:pPr>
            <a:r>
              <a:rPr lang="en-CA" sz="2800" dirty="0">
                <a:ea typeface="Calibri" panose="020F0502020204030204" pitchFamily="34" charset="0"/>
                <a:cs typeface="Times New Roman" panose="02020603050405020304" pitchFamily="18" charset="0"/>
              </a:rPr>
              <a:t>Right to Education, Public Information, and Employment</a:t>
            </a:r>
            <a:endParaRPr lang="en-US" altLang="en-US" sz="2800" dirty="0">
              <a:solidFill>
                <a:schemeClr val="accent6"/>
              </a:solidFill>
            </a:endParaRPr>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algn="ctr">
              <a:spcBef>
                <a:spcPts val="600"/>
              </a:spcBef>
              <a:spcAft>
                <a:spcPts val="600"/>
              </a:spcAft>
              <a:defRPr/>
            </a:pPr>
            <a:r>
              <a:rPr lang="en-US" sz="2400" b="1" dirty="0">
                <a:solidFill>
                  <a:srgbClr val="009BD2"/>
                </a:solidFill>
              </a:rPr>
              <a:t>UNDRIP 2007 </a:t>
            </a: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21" y="5146823"/>
            <a:ext cx="7397377" cy="1209526"/>
          </a:xfrm>
          <a:prstGeom prst="rect">
            <a:avLst/>
          </a:prstGeom>
          <a:effectLst>
            <a:softEdge rad="63500"/>
          </a:effectLst>
        </p:spPr>
      </p:pic>
    </p:spTree>
    <p:extLst>
      <p:ext uri="{BB962C8B-B14F-4D97-AF65-F5344CB8AC3E}">
        <p14:creationId xmlns:p14="http://schemas.microsoft.com/office/powerpoint/2010/main" val="2754141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48</a:t>
            </a:fld>
            <a:endParaRPr lang="en-US"/>
          </a:p>
        </p:txBody>
      </p:sp>
      <p:sp>
        <p:nvSpPr>
          <p:cNvPr id="2" name="Content Placeholder 1"/>
          <p:cNvSpPr>
            <a:spLocks noGrp="1"/>
          </p:cNvSpPr>
          <p:nvPr>
            <p:ph idx="1"/>
          </p:nvPr>
        </p:nvSpPr>
        <p:spPr>
          <a:xfrm>
            <a:off x="683568" y="1073002"/>
            <a:ext cx="7450126" cy="4660254"/>
          </a:xfrm>
        </p:spPr>
        <p:txBody>
          <a:bodyPr>
            <a:noAutofit/>
          </a:bodyPr>
          <a:lstStyle/>
          <a:p>
            <a:pPr marL="0" indent="0">
              <a:spcBef>
                <a:spcPct val="0"/>
              </a:spcBef>
              <a:buNone/>
            </a:pPr>
            <a:r>
              <a:rPr lang="en-CA" sz="2000" dirty="0">
                <a:latin typeface="Calibri" panose="020F0502020204030204" pitchFamily="34" charset="0"/>
                <a:ea typeface="Calibri" panose="020F0502020204030204" pitchFamily="34" charset="0"/>
                <a:cs typeface="Times New Roman" panose="02020603050405020304" pitchFamily="18" charset="0"/>
              </a:rPr>
              <a:t> </a:t>
            </a:r>
            <a:endParaRPr lang="en-US" altLang="en-US" sz="2000" b="1" dirty="0">
              <a:solidFill>
                <a:schemeClr val="accent6"/>
              </a:solidFill>
            </a:endParaRPr>
          </a:p>
          <a:p>
            <a:pPr marL="0" indent="0">
              <a:spcBef>
                <a:spcPct val="0"/>
              </a:spcBef>
              <a:buNone/>
            </a:pPr>
            <a:endParaRPr lang="en-US" altLang="en-US" sz="2000" dirty="0">
              <a:solidFill>
                <a:schemeClr val="accent6"/>
              </a:solidFill>
            </a:endParaRPr>
          </a:p>
          <a:p>
            <a:pPr>
              <a:spcBef>
                <a:spcPct val="0"/>
              </a:spcBef>
              <a:buClr>
                <a:srgbClr val="00B0F0"/>
              </a:buClr>
              <a:buFont typeface="Wingdings" panose="05000000000000000000" pitchFamily="2" charset="2"/>
              <a:buChar char="§"/>
            </a:pPr>
            <a:endParaRPr lang="en-CA" altLang="en-US" sz="2000" dirty="0"/>
          </a:p>
          <a:p>
            <a:pPr marL="0" indent="0">
              <a:spcBef>
                <a:spcPct val="0"/>
              </a:spcBef>
              <a:buNone/>
            </a:pPr>
            <a:endParaRPr lang="en-CA" altLang="en-US" sz="1800"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algn="ctr">
              <a:spcBef>
                <a:spcPts val="600"/>
              </a:spcBef>
              <a:spcAft>
                <a:spcPts val="600"/>
              </a:spcAft>
              <a:defRPr/>
            </a:pPr>
            <a:r>
              <a:rPr lang="en-US" sz="2400" b="1" dirty="0">
                <a:solidFill>
                  <a:srgbClr val="009BD2"/>
                </a:solidFill>
              </a:rPr>
              <a:t>UNDRIP 2007 </a:t>
            </a: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
        <p:nvSpPr>
          <p:cNvPr id="12" name="Content Placeholder 1"/>
          <p:cNvSpPr txBox="1">
            <a:spLocks/>
          </p:cNvSpPr>
          <p:nvPr/>
        </p:nvSpPr>
        <p:spPr>
          <a:xfrm>
            <a:off x="683568" y="1283963"/>
            <a:ext cx="7450126" cy="35131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600"/>
              </a:spcBef>
              <a:spcAft>
                <a:spcPts val="1200"/>
              </a:spcAft>
              <a:buClr>
                <a:srgbClr val="00B0F0"/>
              </a:buClr>
              <a:buFont typeface="+mj-lt"/>
              <a:buAutoNum type="arabicPeriod" startAt="6"/>
            </a:pPr>
            <a:r>
              <a:rPr lang="en-CA" sz="2800" dirty="0">
                <a:latin typeface="Calibri" panose="020F0502020204030204" pitchFamily="34" charset="0"/>
                <a:ea typeface="Calibri" panose="020F0502020204030204" pitchFamily="34" charset="0"/>
                <a:cs typeface="Times New Roman" panose="02020603050405020304" pitchFamily="18" charset="0"/>
              </a:rPr>
              <a:t>Right to Participate in Decision Making and Free, Prior, and Informed Consent</a:t>
            </a:r>
          </a:p>
          <a:p>
            <a:pPr marL="457200" indent="-457200">
              <a:spcBef>
                <a:spcPts val="600"/>
              </a:spcBef>
              <a:spcAft>
                <a:spcPts val="1200"/>
              </a:spcAft>
              <a:buClr>
                <a:srgbClr val="00B0F0"/>
              </a:buClr>
              <a:buFont typeface="+mj-lt"/>
              <a:buAutoNum type="arabicPeriod" startAt="6"/>
            </a:pPr>
            <a:r>
              <a:rPr lang="en-CA" sz="2800" dirty="0">
                <a:latin typeface="Calibri" panose="020F0502020204030204" pitchFamily="34" charset="0"/>
                <a:ea typeface="Calibri" panose="020F0502020204030204" pitchFamily="34" charset="0"/>
                <a:cs typeface="Times New Roman" panose="02020603050405020304" pitchFamily="18" charset="0"/>
              </a:rPr>
              <a:t>Economic and Social Rights</a:t>
            </a:r>
          </a:p>
          <a:p>
            <a:pPr marL="457200" indent="-457200">
              <a:spcBef>
                <a:spcPts val="600"/>
              </a:spcBef>
              <a:spcAft>
                <a:spcPts val="1200"/>
              </a:spcAft>
              <a:buClr>
                <a:srgbClr val="00B0F0"/>
              </a:buClr>
              <a:buFont typeface="+mj-lt"/>
              <a:buAutoNum type="arabicPeriod" startAt="6"/>
            </a:pPr>
            <a:r>
              <a:rPr lang="en-CA" sz="2800" dirty="0">
                <a:latin typeface="Calibri" panose="020F0502020204030204" pitchFamily="34" charset="0"/>
                <a:ea typeface="Calibri" panose="020F0502020204030204" pitchFamily="34" charset="0"/>
                <a:cs typeface="Times New Roman" panose="02020603050405020304" pitchFamily="18" charset="0"/>
              </a:rPr>
              <a:t>Right to Lands, Territories, and Resources</a:t>
            </a:r>
          </a:p>
          <a:p>
            <a:pPr marL="457200" indent="-457200">
              <a:spcBef>
                <a:spcPts val="600"/>
              </a:spcBef>
              <a:spcAft>
                <a:spcPts val="1200"/>
              </a:spcAft>
              <a:buClr>
                <a:srgbClr val="00B0F0"/>
              </a:buClr>
              <a:buFont typeface="+mj-lt"/>
              <a:buAutoNum type="arabicPeriod" startAt="6"/>
            </a:pPr>
            <a:r>
              <a:rPr lang="en-CA" sz="2800" dirty="0">
                <a:latin typeface="Calibri" panose="020F0502020204030204" pitchFamily="34" charset="0"/>
                <a:ea typeface="Calibri" panose="020F0502020204030204" pitchFamily="34" charset="0"/>
                <a:cs typeface="Times New Roman" panose="02020603050405020304" pitchFamily="18" charset="0"/>
              </a:rPr>
              <a:t>Treaties, Agreements and Other Constructive Arrangements</a:t>
            </a:r>
          </a:p>
          <a:p>
            <a:pPr marL="0" indent="0">
              <a:spcBef>
                <a:spcPct val="0"/>
              </a:spcBef>
              <a:buFont typeface="Arial" pitchFamily="34" charset="0"/>
              <a:buNone/>
            </a:pPr>
            <a:endParaRPr lang="en-US" altLang="en-US" sz="2000" b="1" dirty="0">
              <a:solidFill>
                <a:schemeClr val="accent6"/>
              </a:solidFill>
            </a:endParaRPr>
          </a:p>
          <a:p>
            <a:pPr marL="0" indent="0">
              <a:spcBef>
                <a:spcPct val="0"/>
              </a:spcBef>
              <a:buFont typeface="Arial" pitchFamily="34" charset="0"/>
              <a:buNone/>
            </a:pPr>
            <a:endParaRPr lang="en-US" altLang="en-US" sz="2000" dirty="0">
              <a:solidFill>
                <a:schemeClr val="accent6"/>
              </a:solidFill>
            </a:endParaRPr>
          </a:p>
          <a:p>
            <a:pPr marL="0" indent="0">
              <a:spcBef>
                <a:spcPct val="0"/>
              </a:spcBef>
              <a:buClr>
                <a:srgbClr val="00B0F0"/>
              </a:buClr>
              <a:buNone/>
            </a:pPr>
            <a:endParaRPr lang="en-CA" altLang="en-US" sz="2000" dirty="0"/>
          </a:p>
          <a:p>
            <a:pPr marL="0" indent="0">
              <a:spcBef>
                <a:spcPct val="0"/>
              </a:spcBef>
              <a:buFont typeface="Arial" pitchFamily="34" charset="0"/>
              <a:buNone/>
            </a:pPr>
            <a:endParaRPr lang="en-CA" altLang="en-US" sz="18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504" y="5068543"/>
            <a:ext cx="7416625" cy="1120152"/>
          </a:xfrm>
          <a:prstGeom prst="rect">
            <a:avLst/>
          </a:prstGeom>
        </p:spPr>
      </p:pic>
    </p:spTree>
    <p:extLst>
      <p:ext uri="{BB962C8B-B14F-4D97-AF65-F5344CB8AC3E}">
        <p14:creationId xmlns:p14="http://schemas.microsoft.com/office/powerpoint/2010/main" val="26705602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49</a:t>
            </a:fld>
            <a:endParaRPr lang="en-US"/>
          </a:p>
        </p:txBody>
      </p:sp>
      <p:sp>
        <p:nvSpPr>
          <p:cNvPr id="2" name="Content Placeholder 1"/>
          <p:cNvSpPr>
            <a:spLocks noGrp="1"/>
          </p:cNvSpPr>
          <p:nvPr>
            <p:ph idx="1"/>
          </p:nvPr>
        </p:nvSpPr>
        <p:spPr>
          <a:xfrm>
            <a:off x="683568" y="1073002"/>
            <a:ext cx="7450126" cy="4660254"/>
          </a:xfrm>
        </p:spPr>
        <p:txBody>
          <a:bodyPr>
            <a:noAutofit/>
          </a:bodyPr>
          <a:lstStyle/>
          <a:p>
            <a:pPr marL="0" indent="0">
              <a:spcBef>
                <a:spcPct val="0"/>
              </a:spcBef>
              <a:buNone/>
            </a:pPr>
            <a:r>
              <a:rPr lang="en-CA" sz="2000" dirty="0">
                <a:latin typeface="Calibri" panose="020F0502020204030204" pitchFamily="34" charset="0"/>
                <a:ea typeface="Calibri" panose="020F0502020204030204" pitchFamily="34" charset="0"/>
                <a:cs typeface="Times New Roman" panose="02020603050405020304" pitchFamily="18" charset="0"/>
              </a:rPr>
              <a:t> </a:t>
            </a:r>
            <a:endParaRPr lang="en-US" altLang="en-US" sz="2000" b="1" dirty="0">
              <a:solidFill>
                <a:schemeClr val="accent6"/>
              </a:solidFill>
            </a:endParaRPr>
          </a:p>
          <a:p>
            <a:pPr marL="0" indent="0">
              <a:spcBef>
                <a:spcPct val="0"/>
              </a:spcBef>
              <a:buNone/>
            </a:pPr>
            <a:endParaRPr lang="en-US" altLang="en-US" sz="2000" dirty="0">
              <a:solidFill>
                <a:schemeClr val="accent6"/>
              </a:solidFill>
            </a:endParaRPr>
          </a:p>
          <a:p>
            <a:pPr>
              <a:spcBef>
                <a:spcPct val="0"/>
              </a:spcBef>
              <a:buClr>
                <a:srgbClr val="00B0F0"/>
              </a:buClr>
              <a:buFont typeface="Wingdings" panose="05000000000000000000" pitchFamily="2" charset="2"/>
              <a:buChar char="§"/>
            </a:pPr>
            <a:endParaRPr lang="en-CA" altLang="en-US" sz="2000" dirty="0"/>
          </a:p>
          <a:p>
            <a:pPr marL="0" indent="0">
              <a:spcBef>
                <a:spcPct val="0"/>
              </a:spcBef>
              <a:buNone/>
            </a:pPr>
            <a:endParaRPr lang="en-CA" altLang="en-US" sz="1800"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US" sz="2400" b="1" dirty="0">
                <a:solidFill>
                  <a:srgbClr val="009BD2"/>
                </a:solidFill>
              </a:rPr>
              <a:t>FREE, PRIOR &amp; INFORMED CONSENT</a:t>
            </a: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
        <p:nvSpPr>
          <p:cNvPr id="12" name="Content Placeholder 1"/>
          <p:cNvSpPr txBox="1">
            <a:spLocks/>
          </p:cNvSpPr>
          <p:nvPr/>
        </p:nvSpPr>
        <p:spPr>
          <a:xfrm>
            <a:off x="799613" y="787326"/>
            <a:ext cx="7887187" cy="52833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1200"/>
              </a:spcAft>
              <a:buClr>
                <a:srgbClr val="00B0F0"/>
              </a:buClr>
              <a:buNone/>
            </a:pPr>
            <a:endParaRPr lang="en-US" altLang="en-US" sz="500" b="1" dirty="0">
              <a:solidFill>
                <a:schemeClr val="accent6"/>
              </a:solidFill>
            </a:endParaRPr>
          </a:p>
          <a:p>
            <a:pPr marL="0" indent="0">
              <a:spcBef>
                <a:spcPts val="600"/>
              </a:spcBef>
              <a:spcAft>
                <a:spcPts val="1200"/>
              </a:spcAft>
              <a:buClr>
                <a:srgbClr val="00B0F0"/>
              </a:buClr>
              <a:buNone/>
            </a:pPr>
            <a:r>
              <a:rPr lang="en-US" altLang="en-US" sz="2400" b="1" dirty="0">
                <a:solidFill>
                  <a:schemeClr val="accent6"/>
                </a:solidFill>
              </a:rPr>
              <a:t>Free: </a:t>
            </a:r>
            <a:r>
              <a:rPr lang="en-US" sz="2400" spc="15" dirty="0">
                <a:solidFill>
                  <a:srgbClr val="363435"/>
                </a:solidFill>
                <a:ea typeface="Garamond" panose="02020404030301010803" pitchFamily="18" charset="0"/>
                <a:cs typeface="Garamond" panose="02020404030301010803" pitchFamily="18" charset="0"/>
              </a:rPr>
              <a:t>T</a:t>
            </a:r>
            <a:r>
              <a:rPr lang="en-US" sz="2400" dirty="0">
                <a:solidFill>
                  <a:srgbClr val="363435"/>
                </a:solidFill>
                <a:ea typeface="Garamond" panose="02020404030301010803" pitchFamily="18" charset="0"/>
                <a:cs typeface="Garamond" panose="02020404030301010803" pitchFamily="18" charset="0"/>
              </a:rPr>
              <a:t>he absence of</a:t>
            </a:r>
            <a:r>
              <a:rPr lang="en-US" sz="2400" spc="115" dirty="0">
                <a:solidFill>
                  <a:srgbClr val="363435"/>
                </a:solidFill>
                <a:ea typeface="Garamond" panose="02020404030301010803" pitchFamily="18" charset="0"/>
                <a:cs typeface="Garamond" panose="02020404030301010803" pitchFamily="18" charset="0"/>
              </a:rPr>
              <a:t> </a:t>
            </a:r>
            <a:r>
              <a:rPr lang="en-US" sz="2400" dirty="0">
                <a:solidFill>
                  <a:srgbClr val="363435"/>
                </a:solidFill>
                <a:ea typeface="Garamond" panose="02020404030301010803" pitchFamily="18" charset="0"/>
                <a:cs typeface="Garamond" panose="02020404030301010803" pitchFamily="18" charset="0"/>
              </a:rPr>
              <a:t>both direct and indirect factors that m</a:t>
            </a:r>
            <a:r>
              <a:rPr lang="en-US" sz="2400" spc="-15" dirty="0">
                <a:solidFill>
                  <a:srgbClr val="363435"/>
                </a:solidFill>
                <a:ea typeface="Garamond" panose="02020404030301010803" pitchFamily="18" charset="0"/>
                <a:cs typeface="Garamond" panose="02020404030301010803" pitchFamily="18" charset="0"/>
              </a:rPr>
              <a:t>a</a:t>
            </a:r>
            <a:r>
              <a:rPr lang="en-US" sz="2400" dirty="0">
                <a:solidFill>
                  <a:srgbClr val="363435"/>
                </a:solidFill>
                <a:ea typeface="Garamond" panose="02020404030301010803" pitchFamily="18" charset="0"/>
                <a:cs typeface="Garamond" panose="02020404030301010803" pitchFamily="18" charset="0"/>
              </a:rPr>
              <a:t>y hinder Indi</a:t>
            </a:r>
            <a:r>
              <a:rPr lang="en-US" sz="2400" spc="15" dirty="0">
                <a:solidFill>
                  <a:srgbClr val="363435"/>
                </a:solidFill>
                <a:ea typeface="Garamond" panose="02020404030301010803" pitchFamily="18" charset="0"/>
                <a:cs typeface="Garamond" panose="02020404030301010803" pitchFamily="18" charset="0"/>
              </a:rPr>
              <a:t>g</a:t>
            </a:r>
            <a:r>
              <a:rPr lang="en-US" sz="2400" dirty="0">
                <a:solidFill>
                  <a:srgbClr val="363435"/>
                </a:solidFill>
                <a:ea typeface="Garamond" panose="02020404030301010803" pitchFamily="18" charset="0"/>
                <a:cs typeface="Garamond" panose="02020404030301010803" pitchFamily="18" charset="0"/>
              </a:rPr>
              <a:t>enous peoples'</a:t>
            </a:r>
            <a:r>
              <a:rPr lang="en-US" sz="2400" spc="30" dirty="0">
                <a:solidFill>
                  <a:srgbClr val="363435"/>
                </a:solidFill>
                <a:ea typeface="Garamond" panose="02020404030301010803" pitchFamily="18" charset="0"/>
                <a:cs typeface="Garamond" panose="02020404030301010803" pitchFamily="18" charset="0"/>
              </a:rPr>
              <a:t> </a:t>
            </a:r>
            <a:r>
              <a:rPr lang="en-US" sz="2400" dirty="0">
                <a:solidFill>
                  <a:srgbClr val="363435"/>
                </a:solidFill>
                <a:ea typeface="Garamond" panose="02020404030301010803" pitchFamily="18" charset="0"/>
                <a:cs typeface="Garamond" panose="02020404030301010803" pitchFamily="18" charset="0"/>
              </a:rPr>
              <a:t>free will</a:t>
            </a:r>
            <a:endParaRPr lang="en-CA" sz="2800" dirty="0">
              <a:ea typeface="Times New Roman" panose="02020603050405020304" pitchFamily="18" charset="0"/>
            </a:endParaRPr>
          </a:p>
          <a:p>
            <a:pPr marL="0" indent="0">
              <a:spcBef>
                <a:spcPts val="600"/>
              </a:spcBef>
              <a:spcAft>
                <a:spcPts val="1200"/>
              </a:spcAft>
              <a:buClr>
                <a:srgbClr val="00B0F0"/>
              </a:buClr>
              <a:buNone/>
            </a:pPr>
            <a:r>
              <a:rPr lang="en-US" altLang="en-US" sz="2400" b="1" dirty="0">
                <a:solidFill>
                  <a:schemeClr val="accent6"/>
                </a:solidFill>
              </a:rPr>
              <a:t>Prior: </a:t>
            </a:r>
            <a:r>
              <a:rPr lang="en-US" sz="2400" dirty="0">
                <a:solidFill>
                  <a:srgbClr val="363435"/>
                </a:solidFill>
                <a:ea typeface="Garamond" panose="02020404030301010803" pitchFamily="18" charset="0"/>
                <a:cs typeface="Garamond" panose="02020404030301010803" pitchFamily="18" charset="0"/>
              </a:rPr>
              <a:t>Consent is sought before any other decisions all</a:t>
            </a:r>
            <a:r>
              <a:rPr lang="en-US" sz="2400" spc="-15" dirty="0">
                <a:solidFill>
                  <a:srgbClr val="363435"/>
                </a:solidFill>
                <a:ea typeface="Garamond" panose="02020404030301010803" pitchFamily="18" charset="0"/>
                <a:cs typeface="Garamond" panose="02020404030301010803" pitchFamily="18" charset="0"/>
              </a:rPr>
              <a:t>o</a:t>
            </a:r>
            <a:r>
              <a:rPr lang="en-US" sz="2400" dirty="0">
                <a:solidFill>
                  <a:srgbClr val="363435"/>
                </a:solidFill>
                <a:ea typeface="Garamond" panose="02020404030301010803" pitchFamily="18" charset="0"/>
                <a:cs typeface="Garamond" panose="02020404030301010803" pitchFamily="18" charset="0"/>
              </a:rPr>
              <a:t>wing a proposal to proceed, and should begin as early as possible</a:t>
            </a:r>
            <a:endParaRPr lang="en-CA" sz="2800" dirty="0">
              <a:ea typeface="Times New Roman" panose="02020603050405020304" pitchFamily="18" charset="0"/>
            </a:endParaRPr>
          </a:p>
          <a:p>
            <a:pPr marL="0" indent="0">
              <a:spcBef>
                <a:spcPts val="600"/>
              </a:spcBef>
              <a:spcAft>
                <a:spcPts val="1200"/>
              </a:spcAft>
              <a:buClr>
                <a:srgbClr val="00B0F0"/>
              </a:buClr>
              <a:buNone/>
            </a:pPr>
            <a:r>
              <a:rPr lang="en-US" altLang="en-US" sz="2400" b="1" dirty="0">
                <a:solidFill>
                  <a:schemeClr val="accent6"/>
                </a:solidFill>
              </a:rPr>
              <a:t>Informed: </a:t>
            </a:r>
            <a:r>
              <a:rPr lang="en-US" sz="2400" dirty="0">
                <a:solidFill>
                  <a:srgbClr val="363435"/>
                </a:solidFill>
                <a:ea typeface="Garamond" panose="02020404030301010803" pitchFamily="18" charset="0"/>
                <a:cs typeface="Garamond" panose="02020404030301010803" pitchFamily="18" charset="0"/>
              </a:rPr>
              <a:t>Info</a:t>
            </a:r>
            <a:r>
              <a:rPr lang="en-US" sz="2400" spc="35" dirty="0">
                <a:solidFill>
                  <a:srgbClr val="363435"/>
                </a:solidFill>
                <a:ea typeface="Garamond" panose="02020404030301010803" pitchFamily="18" charset="0"/>
                <a:cs typeface="Garamond" panose="02020404030301010803" pitchFamily="18" charset="0"/>
              </a:rPr>
              <a:t>r</a:t>
            </a:r>
            <a:r>
              <a:rPr lang="en-US" sz="2400" dirty="0">
                <a:solidFill>
                  <a:srgbClr val="363435"/>
                </a:solidFill>
                <a:ea typeface="Garamond" panose="02020404030301010803" pitchFamily="18" charset="0"/>
                <a:cs typeface="Garamond" panose="02020404030301010803" pitchFamily="18" charset="0"/>
              </a:rPr>
              <a:t>mation</a:t>
            </a:r>
            <a:r>
              <a:rPr lang="en-US" sz="2400" spc="-10" dirty="0">
                <a:solidFill>
                  <a:srgbClr val="363435"/>
                </a:solidFill>
                <a:ea typeface="Garamond" panose="02020404030301010803" pitchFamily="18" charset="0"/>
                <a:cs typeface="Garamond" panose="02020404030301010803" pitchFamily="18" charset="0"/>
              </a:rPr>
              <a:t> </a:t>
            </a:r>
            <a:r>
              <a:rPr lang="en-US" sz="2400" dirty="0">
                <a:solidFill>
                  <a:srgbClr val="363435"/>
                </a:solidFill>
                <a:ea typeface="Garamond" panose="02020404030301010803" pitchFamily="18" charset="0"/>
                <a:cs typeface="Garamond" panose="02020404030301010803" pitchFamily="18" charset="0"/>
              </a:rPr>
              <a:t>pr</a:t>
            </a:r>
            <a:r>
              <a:rPr lang="en-US" sz="2400" spc="-10" dirty="0">
                <a:solidFill>
                  <a:srgbClr val="363435"/>
                </a:solidFill>
                <a:ea typeface="Garamond" panose="02020404030301010803" pitchFamily="18" charset="0"/>
                <a:cs typeface="Garamond" panose="02020404030301010803" pitchFamily="18" charset="0"/>
              </a:rPr>
              <a:t>o</a:t>
            </a:r>
            <a:r>
              <a:rPr lang="en-US" sz="2400" dirty="0">
                <a:solidFill>
                  <a:srgbClr val="363435"/>
                </a:solidFill>
                <a:ea typeface="Garamond" panose="02020404030301010803" pitchFamily="18" charset="0"/>
                <a:cs typeface="Garamond" panose="02020404030301010803" pitchFamily="18" charset="0"/>
              </a:rPr>
              <a:t>vided</a:t>
            </a:r>
            <a:r>
              <a:rPr lang="en-US" sz="2400" spc="-10" dirty="0">
                <a:solidFill>
                  <a:srgbClr val="363435"/>
                </a:solidFill>
                <a:ea typeface="Garamond" panose="02020404030301010803" pitchFamily="18" charset="0"/>
                <a:cs typeface="Garamond" panose="02020404030301010803" pitchFamily="18" charset="0"/>
              </a:rPr>
              <a:t> </a:t>
            </a:r>
            <a:r>
              <a:rPr lang="en-US" sz="2400" dirty="0">
                <a:solidFill>
                  <a:srgbClr val="363435"/>
                </a:solidFill>
                <a:ea typeface="Garamond" panose="02020404030301010803" pitchFamily="18" charset="0"/>
                <a:cs typeface="Garamond" panose="02020404030301010803" pitchFamily="18" charset="0"/>
              </a:rPr>
              <a:t>should</a:t>
            </a:r>
            <a:r>
              <a:rPr lang="en-US" sz="2400" spc="-10" dirty="0">
                <a:solidFill>
                  <a:srgbClr val="363435"/>
                </a:solidFill>
                <a:ea typeface="Garamond" panose="02020404030301010803" pitchFamily="18" charset="0"/>
                <a:cs typeface="Garamond" panose="02020404030301010803" pitchFamily="18" charset="0"/>
              </a:rPr>
              <a:t> </a:t>
            </a:r>
            <a:r>
              <a:rPr lang="en-US" sz="2400" dirty="0">
                <a:solidFill>
                  <a:srgbClr val="363435"/>
                </a:solidFill>
                <a:ea typeface="Garamond" panose="02020404030301010803" pitchFamily="18" charset="0"/>
                <a:cs typeface="Garamond" panose="02020404030301010803" pitchFamily="18" charset="0"/>
              </a:rPr>
              <a:t>be</a:t>
            </a:r>
            <a:r>
              <a:rPr lang="en-US" sz="2400" spc="-10" dirty="0">
                <a:solidFill>
                  <a:srgbClr val="363435"/>
                </a:solidFill>
                <a:ea typeface="Garamond" panose="02020404030301010803" pitchFamily="18" charset="0"/>
                <a:cs typeface="Garamond" panose="02020404030301010803" pitchFamily="18" charset="0"/>
              </a:rPr>
              <a:t> </a:t>
            </a:r>
            <a:r>
              <a:rPr lang="en-US" sz="2400" dirty="0">
                <a:solidFill>
                  <a:srgbClr val="363435"/>
                </a:solidFill>
                <a:ea typeface="Garamond" panose="02020404030301010803" pitchFamily="18" charset="0"/>
                <a:cs typeface="Garamond" panose="02020404030301010803" pitchFamily="18" charset="0"/>
              </a:rPr>
              <a:t>sufficient, object</a:t>
            </a:r>
            <a:r>
              <a:rPr lang="en-US" sz="2400" spc="-10" dirty="0">
                <a:solidFill>
                  <a:srgbClr val="363435"/>
                </a:solidFill>
                <a:ea typeface="Garamond" panose="02020404030301010803" pitchFamily="18" charset="0"/>
                <a:cs typeface="Garamond" panose="02020404030301010803" pitchFamily="18" charset="0"/>
              </a:rPr>
              <a:t>i</a:t>
            </a:r>
            <a:r>
              <a:rPr lang="en-US" sz="2400" spc="-15" dirty="0">
                <a:solidFill>
                  <a:srgbClr val="363435"/>
                </a:solidFill>
                <a:ea typeface="Garamond" panose="02020404030301010803" pitchFamily="18" charset="0"/>
                <a:cs typeface="Garamond" panose="02020404030301010803" pitchFamily="18" charset="0"/>
              </a:rPr>
              <a:t>v</a:t>
            </a:r>
            <a:r>
              <a:rPr lang="en-US" sz="2400" dirty="0">
                <a:solidFill>
                  <a:srgbClr val="363435"/>
                </a:solidFill>
                <a:ea typeface="Garamond" panose="02020404030301010803" pitchFamily="18" charset="0"/>
                <a:cs typeface="Garamond" panose="02020404030301010803" pitchFamily="18" charset="0"/>
              </a:rPr>
              <a:t>e and accurat</a:t>
            </a:r>
            <a:r>
              <a:rPr lang="en-US" sz="2400" spc="-10" dirty="0">
                <a:solidFill>
                  <a:srgbClr val="363435"/>
                </a:solidFill>
                <a:ea typeface="Garamond" panose="02020404030301010803" pitchFamily="18" charset="0"/>
                <a:cs typeface="Garamond" panose="02020404030301010803" pitchFamily="18" charset="0"/>
              </a:rPr>
              <a:t>e</a:t>
            </a:r>
            <a:r>
              <a:rPr lang="en-US" sz="2400" dirty="0">
                <a:solidFill>
                  <a:srgbClr val="363435"/>
                </a:solidFill>
                <a:ea typeface="Garamond" panose="02020404030301010803" pitchFamily="18" charset="0"/>
                <a:cs typeface="Garamond" panose="02020404030301010803" pitchFamily="18" charset="0"/>
              </a:rPr>
              <a:t>, and suppo</a:t>
            </a:r>
            <a:r>
              <a:rPr lang="en-US" sz="2400" spc="20" dirty="0">
                <a:solidFill>
                  <a:srgbClr val="363435"/>
                </a:solidFill>
                <a:ea typeface="Garamond" panose="02020404030301010803" pitchFamily="18" charset="0"/>
                <a:cs typeface="Garamond" panose="02020404030301010803" pitchFamily="18" charset="0"/>
              </a:rPr>
              <a:t>r</a:t>
            </a:r>
            <a:r>
              <a:rPr lang="en-US" sz="2400" dirty="0">
                <a:solidFill>
                  <a:srgbClr val="363435"/>
                </a:solidFill>
                <a:ea typeface="Garamond" panose="02020404030301010803" pitchFamily="18" charset="0"/>
                <a:cs typeface="Garamond" panose="02020404030301010803" pitchFamily="18" charset="0"/>
              </a:rPr>
              <a:t>ted </a:t>
            </a:r>
            <a:r>
              <a:rPr lang="en-US" sz="2400" spc="-15" dirty="0">
                <a:solidFill>
                  <a:srgbClr val="363435"/>
                </a:solidFill>
                <a:ea typeface="Garamond" panose="02020404030301010803" pitchFamily="18" charset="0"/>
                <a:cs typeface="Garamond" panose="02020404030301010803" pitchFamily="18" charset="0"/>
              </a:rPr>
              <a:t>b</a:t>
            </a:r>
            <a:r>
              <a:rPr lang="en-US" sz="2400" dirty="0">
                <a:solidFill>
                  <a:srgbClr val="363435"/>
                </a:solidFill>
                <a:ea typeface="Garamond" panose="02020404030301010803" pitchFamily="18" charset="0"/>
                <a:cs typeface="Garamond" panose="02020404030301010803" pitchFamily="18" charset="0"/>
              </a:rPr>
              <a:t>y adequate resources and capacity</a:t>
            </a:r>
            <a:endParaRPr lang="en-CA" sz="2800" dirty="0">
              <a:ea typeface="Times New Roman" panose="02020603050405020304" pitchFamily="18" charset="0"/>
            </a:endParaRPr>
          </a:p>
          <a:p>
            <a:pPr marL="0" indent="0">
              <a:spcBef>
                <a:spcPts val="600"/>
              </a:spcBef>
              <a:spcAft>
                <a:spcPts val="1200"/>
              </a:spcAft>
              <a:buClr>
                <a:srgbClr val="00B0F0"/>
              </a:buClr>
              <a:buNone/>
            </a:pPr>
            <a:r>
              <a:rPr lang="en-US" altLang="en-US" sz="2400" b="1" dirty="0">
                <a:solidFill>
                  <a:schemeClr val="accent6"/>
                </a:solidFill>
              </a:rPr>
              <a:t>Consent: </a:t>
            </a:r>
            <a:r>
              <a:rPr lang="en-US" sz="2400" dirty="0">
                <a:solidFill>
                  <a:srgbClr val="363435"/>
                </a:solidFill>
                <a:ea typeface="Garamond" panose="02020404030301010803" pitchFamily="18" charset="0"/>
                <a:cs typeface="Garamond" panose="02020404030301010803" pitchFamily="18" charset="0"/>
              </a:rPr>
              <a:t>Indi</a:t>
            </a:r>
            <a:r>
              <a:rPr lang="en-US" sz="2400" spc="15" dirty="0">
                <a:solidFill>
                  <a:srgbClr val="363435"/>
                </a:solidFill>
                <a:ea typeface="Garamond" panose="02020404030301010803" pitchFamily="18" charset="0"/>
                <a:cs typeface="Garamond" panose="02020404030301010803" pitchFamily="18" charset="0"/>
              </a:rPr>
              <a:t>g</a:t>
            </a:r>
            <a:r>
              <a:rPr lang="en-US" sz="2400" dirty="0">
                <a:solidFill>
                  <a:srgbClr val="363435"/>
                </a:solidFill>
                <a:ea typeface="Garamond" panose="02020404030301010803" pitchFamily="18" charset="0"/>
                <a:cs typeface="Garamond" panose="02020404030301010803" pitchFamily="18" charset="0"/>
              </a:rPr>
              <a:t>enous nations are entitled to g</a:t>
            </a:r>
            <a:r>
              <a:rPr lang="en-US" sz="2400" spc="-15" dirty="0">
                <a:solidFill>
                  <a:srgbClr val="363435"/>
                </a:solidFill>
                <a:ea typeface="Garamond" panose="02020404030301010803" pitchFamily="18" charset="0"/>
                <a:cs typeface="Garamond" panose="02020404030301010803" pitchFamily="18" charset="0"/>
              </a:rPr>
              <a:t>iv</a:t>
            </a:r>
            <a:r>
              <a:rPr lang="en-US" sz="2400" dirty="0">
                <a:solidFill>
                  <a:srgbClr val="363435"/>
                </a:solidFill>
                <a:ea typeface="Garamond" panose="02020404030301010803" pitchFamily="18" charset="0"/>
                <a:cs typeface="Garamond" panose="02020404030301010803" pitchFamily="18" charset="0"/>
              </a:rPr>
              <a:t>e or withhold consent to proposals that affect them. Consent can only be rece</a:t>
            </a:r>
            <a:r>
              <a:rPr lang="en-US" sz="2400" spc="-10" dirty="0">
                <a:solidFill>
                  <a:srgbClr val="363435"/>
                </a:solidFill>
                <a:ea typeface="Garamond" panose="02020404030301010803" pitchFamily="18" charset="0"/>
                <a:cs typeface="Garamond" panose="02020404030301010803" pitchFamily="18" charset="0"/>
              </a:rPr>
              <a:t>i</a:t>
            </a:r>
            <a:r>
              <a:rPr lang="en-US" sz="2400" spc="-15" dirty="0">
                <a:solidFill>
                  <a:srgbClr val="363435"/>
                </a:solidFill>
                <a:ea typeface="Garamond" panose="02020404030301010803" pitchFamily="18" charset="0"/>
                <a:cs typeface="Garamond" panose="02020404030301010803" pitchFamily="18" charset="0"/>
              </a:rPr>
              <a:t>v</a:t>
            </a:r>
            <a:r>
              <a:rPr lang="en-US" sz="2400" dirty="0">
                <a:solidFill>
                  <a:srgbClr val="363435"/>
                </a:solidFill>
                <a:ea typeface="Garamond" panose="02020404030301010803" pitchFamily="18" charset="0"/>
                <a:cs typeface="Garamond" panose="02020404030301010803" pitchFamily="18" charset="0"/>
              </a:rPr>
              <a:t>ed when the criteria of h</a:t>
            </a:r>
            <a:r>
              <a:rPr lang="en-US" sz="2400" spc="-10" dirty="0">
                <a:solidFill>
                  <a:srgbClr val="363435"/>
                </a:solidFill>
                <a:ea typeface="Garamond" panose="02020404030301010803" pitchFamily="18" charset="0"/>
                <a:cs typeface="Garamond" panose="02020404030301010803" pitchFamily="18" charset="0"/>
              </a:rPr>
              <a:t>a</a:t>
            </a:r>
            <a:r>
              <a:rPr lang="en-US" sz="2400" dirty="0">
                <a:solidFill>
                  <a:srgbClr val="363435"/>
                </a:solidFill>
                <a:ea typeface="Garamond" panose="02020404030301010803" pitchFamily="18" charset="0"/>
                <a:cs typeface="Garamond" panose="02020404030301010803" pitchFamily="18" charset="0"/>
              </a:rPr>
              <a:t>ving been fre</a:t>
            </a:r>
            <a:r>
              <a:rPr lang="en-US" sz="2400" spc="-10" dirty="0">
                <a:solidFill>
                  <a:srgbClr val="363435"/>
                </a:solidFill>
                <a:ea typeface="Garamond" panose="02020404030301010803" pitchFamily="18" charset="0"/>
                <a:cs typeface="Garamond" panose="02020404030301010803" pitchFamily="18" charset="0"/>
              </a:rPr>
              <a:t>e</a:t>
            </a:r>
            <a:r>
              <a:rPr lang="en-US" sz="2400" dirty="0">
                <a:solidFill>
                  <a:srgbClr val="363435"/>
                </a:solidFill>
                <a:ea typeface="Garamond" panose="02020404030301010803" pitchFamily="18" charset="0"/>
                <a:cs typeface="Garamond" panose="02020404030301010803" pitchFamily="18" charset="0"/>
              </a:rPr>
              <a:t>, prio</a:t>
            </a:r>
            <a:r>
              <a:rPr lang="en-US" sz="2400" spc="-25" dirty="0">
                <a:solidFill>
                  <a:srgbClr val="363435"/>
                </a:solidFill>
                <a:ea typeface="Garamond" panose="02020404030301010803" pitchFamily="18" charset="0"/>
                <a:cs typeface="Garamond" panose="02020404030301010803" pitchFamily="18" charset="0"/>
              </a:rPr>
              <a:t>r</a:t>
            </a:r>
            <a:r>
              <a:rPr lang="en-US" sz="2400" dirty="0">
                <a:solidFill>
                  <a:srgbClr val="363435"/>
                </a:solidFill>
                <a:ea typeface="Garamond" panose="02020404030301010803" pitchFamily="18" charset="0"/>
                <a:cs typeface="Garamond" panose="02020404030301010803" pitchFamily="18" charset="0"/>
              </a:rPr>
              <a:t>, and info</a:t>
            </a:r>
            <a:r>
              <a:rPr lang="en-US" sz="2400" spc="35" dirty="0">
                <a:solidFill>
                  <a:srgbClr val="363435"/>
                </a:solidFill>
                <a:ea typeface="Garamond" panose="02020404030301010803" pitchFamily="18" charset="0"/>
                <a:cs typeface="Garamond" panose="02020404030301010803" pitchFamily="18" charset="0"/>
              </a:rPr>
              <a:t>r</a:t>
            </a:r>
            <a:r>
              <a:rPr lang="en-US" sz="2400" dirty="0">
                <a:solidFill>
                  <a:srgbClr val="363435"/>
                </a:solidFill>
                <a:ea typeface="Garamond" panose="02020404030301010803" pitchFamily="18" charset="0"/>
                <a:cs typeface="Garamond" panose="02020404030301010803" pitchFamily="18" charset="0"/>
              </a:rPr>
              <a:t>med, has been fulfilled</a:t>
            </a:r>
            <a:endParaRPr lang="en-CA" sz="2800" dirty="0">
              <a:ea typeface="Times New Roman" panose="02020603050405020304" pitchFamily="18" charset="0"/>
            </a:endParaRPr>
          </a:p>
          <a:p>
            <a:pPr marL="0" indent="0">
              <a:spcBef>
                <a:spcPts val="600"/>
              </a:spcBef>
              <a:spcAft>
                <a:spcPts val="1200"/>
              </a:spcAft>
              <a:buClr>
                <a:srgbClr val="00B0F0"/>
              </a:buClr>
              <a:buNone/>
            </a:pPr>
            <a:endParaRPr lang="en-US" altLang="en-US" sz="2000" b="1" dirty="0">
              <a:solidFill>
                <a:schemeClr val="accent6"/>
              </a:solidFill>
            </a:endParaRPr>
          </a:p>
          <a:p>
            <a:pPr marL="0" indent="0">
              <a:spcBef>
                <a:spcPct val="0"/>
              </a:spcBef>
              <a:buFont typeface="Arial" pitchFamily="34" charset="0"/>
              <a:buNone/>
            </a:pPr>
            <a:endParaRPr lang="en-US" altLang="en-US" sz="2000" dirty="0">
              <a:solidFill>
                <a:schemeClr val="accent6"/>
              </a:solidFill>
            </a:endParaRPr>
          </a:p>
          <a:p>
            <a:pPr>
              <a:spcBef>
                <a:spcPct val="0"/>
              </a:spcBef>
              <a:buClr>
                <a:srgbClr val="00B0F0"/>
              </a:buClr>
              <a:buFont typeface="Wingdings" panose="05000000000000000000" pitchFamily="2" charset="2"/>
              <a:buChar char="§"/>
            </a:pPr>
            <a:endParaRPr lang="en-CA" altLang="en-US" sz="2000" dirty="0"/>
          </a:p>
          <a:p>
            <a:pPr marL="0" indent="0">
              <a:spcBef>
                <a:spcPct val="0"/>
              </a:spcBef>
              <a:buFont typeface="Arial" pitchFamily="34" charset="0"/>
              <a:buNone/>
            </a:pPr>
            <a:endParaRPr lang="en-CA" altLang="en-US" sz="1800" dirty="0"/>
          </a:p>
        </p:txBody>
      </p:sp>
    </p:spTree>
    <p:extLst>
      <p:ext uri="{BB962C8B-B14F-4D97-AF65-F5344CB8AC3E}">
        <p14:creationId xmlns:p14="http://schemas.microsoft.com/office/powerpoint/2010/main" val="2243810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F4EF9-BCAF-475B-BE87-CF55829C2E60}"/>
              </a:ext>
            </a:extLst>
          </p:cNvPr>
          <p:cNvSpPr>
            <a:spLocks noGrp="1"/>
          </p:cNvSpPr>
          <p:nvPr>
            <p:ph type="ctrTitle"/>
          </p:nvPr>
        </p:nvSpPr>
        <p:spPr>
          <a:xfrm>
            <a:off x="685800" y="2996952"/>
            <a:ext cx="7772400" cy="1470025"/>
          </a:xfrm>
        </p:spPr>
        <p:txBody>
          <a:bodyPr>
            <a:noAutofit/>
          </a:bodyPr>
          <a:lstStyle/>
          <a:p>
            <a:r>
              <a:rPr lang="en-CA" sz="3200" dirty="0">
                <a:effectLst/>
              </a:rPr>
              <a:t>Intergovernmental Partnership Agreement Conservation of Southern Mountain Caribou - Central Group </a:t>
            </a:r>
            <a:br>
              <a:rPr lang="en-CA" sz="3200" dirty="0">
                <a:effectLst/>
              </a:rPr>
            </a:br>
            <a:r>
              <a:rPr lang="en-CA" sz="3200" dirty="0">
                <a:effectLst/>
              </a:rPr>
              <a:t>&amp;</a:t>
            </a:r>
            <a:br>
              <a:rPr lang="en-CA" sz="3200" dirty="0">
                <a:effectLst/>
              </a:rPr>
            </a:br>
            <a:r>
              <a:rPr lang="en-CA" sz="3200" dirty="0">
                <a:effectLst/>
              </a:rPr>
              <a:t>Section 11 Agreement</a:t>
            </a:r>
          </a:p>
        </p:txBody>
      </p:sp>
      <p:sp>
        <p:nvSpPr>
          <p:cNvPr id="4" name="Slide Number Placeholder 3">
            <a:extLst>
              <a:ext uri="{FF2B5EF4-FFF2-40B4-BE49-F238E27FC236}">
                <a16:creationId xmlns:a16="http://schemas.microsoft.com/office/drawing/2014/main" id="{9161B05F-D1DB-43D1-AECA-254C694318BC}"/>
              </a:ext>
            </a:extLst>
          </p:cNvPr>
          <p:cNvSpPr>
            <a:spLocks noGrp="1"/>
          </p:cNvSpPr>
          <p:nvPr>
            <p:ph type="sldNum" sz="quarter" idx="12"/>
          </p:nvPr>
        </p:nvSpPr>
        <p:spPr/>
        <p:txBody>
          <a:bodyPr/>
          <a:lstStyle/>
          <a:p>
            <a:fld id="{62462EB4-C50B-4D50-AFFF-CDD0574E17D7}" type="slidenum">
              <a:rPr lang="en-CA" smtClean="0"/>
              <a:pPr/>
              <a:t>5</a:t>
            </a:fld>
            <a:endParaRPr lang="en-CA" dirty="0"/>
          </a:p>
        </p:txBody>
      </p:sp>
    </p:spTree>
    <p:extLst>
      <p:ext uri="{BB962C8B-B14F-4D97-AF65-F5344CB8AC3E}">
        <p14:creationId xmlns:p14="http://schemas.microsoft.com/office/powerpoint/2010/main" val="1176362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50</a:t>
            </a:fld>
            <a:endParaRPr lang="en-US"/>
          </a:p>
        </p:txBody>
      </p:sp>
      <p:sp>
        <p:nvSpPr>
          <p:cNvPr id="2" name="Content Placeholder 1"/>
          <p:cNvSpPr>
            <a:spLocks noGrp="1"/>
          </p:cNvSpPr>
          <p:nvPr>
            <p:ph idx="1"/>
          </p:nvPr>
        </p:nvSpPr>
        <p:spPr>
          <a:xfrm>
            <a:off x="683568" y="1066815"/>
            <a:ext cx="8003232" cy="5472097"/>
          </a:xfrm>
        </p:spPr>
        <p:txBody>
          <a:bodyPr numCol="3">
            <a:noAutofit/>
          </a:bodyPr>
          <a:lstStyle/>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Bolivia</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Chile</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Peru</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Colombia</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Costa Rica </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Ecuador</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El Salvador </a:t>
            </a:r>
          </a:p>
          <a:p>
            <a:pPr>
              <a:lnSpc>
                <a:spcPct val="107000"/>
              </a:lnSpc>
              <a:spcBef>
                <a:spcPts val="0"/>
              </a:spcBef>
              <a:spcAft>
                <a:spcPts val="800"/>
              </a:spcAft>
              <a:buClr>
                <a:schemeClr val="accent6"/>
              </a:buClr>
              <a:buFont typeface="Wingdings" panose="05000000000000000000" pitchFamily="2" charset="2"/>
              <a:buChar char="§"/>
              <a:tabLst>
                <a:tab pos="342900" algn="l"/>
              </a:tabLst>
            </a:pPr>
            <a:r>
              <a:rPr lang="en-CA" sz="2800" dirty="0">
                <a:latin typeface="Calibri" panose="020F0502020204030204" pitchFamily="34" charset="0"/>
                <a:ea typeface="Calibri" panose="020F0502020204030204" pitchFamily="34" charset="0"/>
                <a:cs typeface="Times New Roman" panose="02020603050405020304" pitchFamily="18" charset="0"/>
              </a:rPr>
              <a:t>Mexican</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Nicaragua</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Central African     Republic </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Congo</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Democratic Republic of the Congo </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Kenya</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Morocco</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Namibia</a:t>
            </a:r>
          </a:p>
          <a:p>
            <a:pPr>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Niger</a:t>
            </a:r>
          </a:p>
          <a:p>
            <a:pPr marL="628650">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Chad</a:t>
            </a:r>
          </a:p>
          <a:p>
            <a:pPr marL="628650">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Greenland </a:t>
            </a:r>
          </a:p>
          <a:p>
            <a:pPr marL="628650">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Denmark</a:t>
            </a:r>
          </a:p>
          <a:p>
            <a:pPr marL="628650">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Finland, Norway and Sweden</a:t>
            </a:r>
          </a:p>
          <a:p>
            <a:pPr marL="628650">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Nepal</a:t>
            </a:r>
          </a:p>
          <a:p>
            <a:pPr marL="628650">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Japan</a:t>
            </a:r>
          </a:p>
          <a:p>
            <a:pPr marL="628650">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Australia</a:t>
            </a:r>
          </a:p>
          <a:p>
            <a:pPr marL="628650">
              <a:lnSpc>
                <a:spcPct val="107000"/>
              </a:lnSpc>
              <a:spcBef>
                <a:spcPts val="0"/>
              </a:spcBef>
              <a:spcAft>
                <a:spcPts val="800"/>
              </a:spcAft>
              <a:buClr>
                <a:schemeClr val="accent6"/>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New Zealand </a:t>
            </a:r>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Adoption of UNDRIP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 </a:t>
            </a: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Nation states and non-government bodies</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Tree>
    <p:extLst>
      <p:ext uri="{BB962C8B-B14F-4D97-AF65-F5344CB8AC3E}">
        <p14:creationId xmlns:p14="http://schemas.microsoft.com/office/powerpoint/2010/main" val="3489508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51</a:t>
            </a:fld>
            <a:endParaRPr lang="en-US"/>
          </a:p>
        </p:txBody>
      </p:sp>
      <p:sp>
        <p:nvSpPr>
          <p:cNvPr id="2" name="Content Placeholder 1"/>
          <p:cNvSpPr>
            <a:spLocks noGrp="1"/>
          </p:cNvSpPr>
          <p:nvPr>
            <p:ph idx="1"/>
          </p:nvPr>
        </p:nvSpPr>
        <p:spPr>
          <a:xfrm>
            <a:off x="439384" y="958203"/>
            <a:ext cx="7450126" cy="3940174"/>
          </a:xfrm>
        </p:spPr>
        <p:txBody>
          <a:bodyPr>
            <a:noAutofit/>
          </a:bodyPr>
          <a:lstStyle/>
          <a:p>
            <a:pPr marL="0" lvl="0" indent="0">
              <a:lnSpc>
                <a:spcPct val="107000"/>
              </a:lnSpc>
              <a:spcBef>
                <a:spcPts val="0"/>
              </a:spcBef>
              <a:spcAft>
                <a:spcPts val="800"/>
              </a:spcAft>
              <a:buNone/>
            </a:pPr>
            <a:r>
              <a:rPr lang="en-CA" b="1" dirty="0">
                <a:solidFill>
                  <a:srgbClr val="ED7D31"/>
                </a:solidFill>
                <a:latin typeface="Calibri" panose="020F0502020204030204" pitchFamily="34" charset="0"/>
                <a:ea typeface="Calibri" panose="020F0502020204030204" pitchFamily="34" charset="0"/>
                <a:cs typeface="Times New Roman" panose="02020603050405020304" pitchFamily="18" charset="0"/>
              </a:rPr>
              <a:t>Financial and Business Organizations</a:t>
            </a:r>
            <a:endParaRPr lang="en-CA"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spcBef>
                <a:spcPts val="600"/>
              </a:spcBef>
              <a:spcAft>
                <a:spcPts val="1200"/>
              </a:spcAft>
              <a:buClr>
                <a:srgbClr val="00B0F0"/>
              </a:buClr>
              <a:buFont typeface="Wingdings" panose="05000000000000000000" pitchFamily="2" charset="2"/>
              <a:buChar char="§"/>
            </a:pPr>
            <a:r>
              <a:rPr lang="en-CA" dirty="0">
                <a:solidFill>
                  <a:prstClr val="black"/>
                </a:solidFill>
              </a:rPr>
              <a:t>United Nations Global Compact – Business Reference Guide</a:t>
            </a:r>
          </a:p>
          <a:p>
            <a:pPr lvl="0">
              <a:spcBef>
                <a:spcPts val="600"/>
              </a:spcBef>
              <a:spcAft>
                <a:spcPts val="1200"/>
              </a:spcAft>
              <a:buClr>
                <a:srgbClr val="00B0F0"/>
              </a:buClr>
              <a:buFont typeface="Wingdings" panose="05000000000000000000" pitchFamily="2" charset="2"/>
              <a:buChar char="§"/>
            </a:pPr>
            <a:r>
              <a:rPr lang="en-CA" dirty="0">
                <a:solidFill>
                  <a:prstClr val="black"/>
                </a:solidFill>
              </a:rPr>
              <a:t>United Nations Guiding Principles on Business and Human </a:t>
            </a:r>
            <a:br>
              <a:rPr lang="en-CA" dirty="0">
                <a:solidFill>
                  <a:prstClr val="black"/>
                </a:solidFill>
              </a:rPr>
            </a:br>
            <a:r>
              <a:rPr lang="en-CA" dirty="0">
                <a:solidFill>
                  <a:prstClr val="black"/>
                </a:solidFill>
              </a:rPr>
              <a:t>Rights</a:t>
            </a:r>
          </a:p>
          <a:p>
            <a:pPr lvl="0">
              <a:spcBef>
                <a:spcPts val="600"/>
              </a:spcBef>
              <a:spcAft>
                <a:spcPts val="1200"/>
              </a:spcAft>
              <a:buClr>
                <a:srgbClr val="00B0F0"/>
              </a:buClr>
              <a:buFont typeface="Wingdings" panose="05000000000000000000" pitchFamily="2" charset="2"/>
              <a:buChar char="§"/>
            </a:pPr>
            <a:r>
              <a:rPr lang="en-CA" dirty="0">
                <a:solidFill>
                  <a:prstClr val="black"/>
                </a:solidFill>
              </a:rPr>
              <a:t>International Finance </a:t>
            </a:r>
            <a:br>
              <a:rPr lang="en-CA" dirty="0">
                <a:solidFill>
                  <a:prstClr val="black"/>
                </a:solidFill>
              </a:rPr>
            </a:br>
            <a:r>
              <a:rPr lang="en-CA" dirty="0">
                <a:solidFill>
                  <a:prstClr val="black"/>
                </a:solidFill>
              </a:rPr>
              <a:t>Corporation </a:t>
            </a:r>
            <a:br>
              <a:rPr lang="en-CA" dirty="0">
                <a:solidFill>
                  <a:prstClr val="black"/>
                </a:solidFill>
              </a:rPr>
            </a:br>
            <a:r>
              <a:rPr lang="en-CA" dirty="0">
                <a:solidFill>
                  <a:prstClr val="black"/>
                </a:solidFill>
              </a:rPr>
              <a:t>Performance Standards</a:t>
            </a:r>
          </a:p>
          <a:p>
            <a:pPr marL="0" indent="0" fontAlgn="base">
              <a:spcBef>
                <a:spcPts val="0"/>
              </a:spcBef>
              <a:buNone/>
            </a:pPr>
            <a:endParaRPr lang="en-US" sz="2000" b="1" dirty="0"/>
          </a:p>
          <a:p>
            <a:pPr marL="0" indent="0" fontAlgn="base">
              <a:spcBef>
                <a:spcPts val="0"/>
              </a:spcBef>
              <a:buNone/>
            </a:pPr>
            <a:endParaRPr lang="en-US" sz="20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Adoption of UNDRIP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 </a:t>
            </a: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Nation states and non-government bodies</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777" y="3560748"/>
            <a:ext cx="3729689" cy="2621374"/>
          </a:xfrm>
          <a:prstGeom prst="rect">
            <a:avLst/>
          </a:prstGeom>
          <a:effectLst>
            <a:softEdge rad="63500"/>
          </a:effectLst>
        </p:spPr>
      </p:pic>
    </p:spTree>
    <p:extLst>
      <p:ext uri="{BB962C8B-B14F-4D97-AF65-F5344CB8AC3E}">
        <p14:creationId xmlns:p14="http://schemas.microsoft.com/office/powerpoint/2010/main" val="36570480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52</a:t>
            </a:fld>
            <a:endParaRPr lang="en-US"/>
          </a:p>
        </p:txBody>
      </p:sp>
      <p:sp>
        <p:nvSpPr>
          <p:cNvPr id="2" name="Content Placeholder 1"/>
          <p:cNvSpPr>
            <a:spLocks noGrp="1"/>
          </p:cNvSpPr>
          <p:nvPr>
            <p:ph idx="1"/>
          </p:nvPr>
        </p:nvSpPr>
        <p:spPr>
          <a:xfrm>
            <a:off x="1054101" y="1960345"/>
            <a:ext cx="8021258" cy="532552"/>
          </a:xfrm>
        </p:spPr>
        <p:txBody>
          <a:bodyPr>
            <a:noAutofit/>
          </a:bodyPr>
          <a:lstStyle/>
          <a:p>
            <a:pPr marL="0" indent="0" fontAlgn="base">
              <a:spcBef>
                <a:spcPts val="0"/>
              </a:spcBef>
              <a:buNone/>
            </a:pPr>
            <a:r>
              <a:rPr lang="en-CA" sz="2800" b="1" dirty="0">
                <a:solidFill>
                  <a:schemeClr val="accent6"/>
                </a:solidFill>
              </a:rPr>
              <a:t>Performance Standard 7 - Indigenous Peoples (2012) </a:t>
            </a:r>
          </a:p>
          <a:p>
            <a:pPr marL="0" indent="0" fontAlgn="base">
              <a:spcBef>
                <a:spcPts val="0"/>
              </a:spcBef>
              <a:buNone/>
            </a:pPr>
            <a:endParaRPr lang="en-CA" sz="1600" dirty="0"/>
          </a:p>
          <a:p>
            <a:pPr marL="514350" fontAlgn="base">
              <a:spcBef>
                <a:spcPts val="600"/>
              </a:spcBef>
              <a:spcAft>
                <a:spcPts val="600"/>
              </a:spcAft>
              <a:buClr>
                <a:srgbClr val="00B0F0"/>
              </a:buClr>
              <a:buFont typeface="Wingdings" panose="05000000000000000000" pitchFamily="2" charset="2"/>
              <a:buChar char="§"/>
            </a:pPr>
            <a:r>
              <a:rPr lang="en-CA" sz="2400" dirty="0"/>
              <a:t>business activities minimize negative impacts, foster respect for human rights, dignity and culture of indigenous populations, and promote development benefits in culturally appropriate ways</a:t>
            </a:r>
          </a:p>
          <a:p>
            <a:pPr marL="514350" fontAlgn="base">
              <a:spcBef>
                <a:spcPts val="600"/>
              </a:spcBef>
              <a:spcAft>
                <a:spcPts val="600"/>
              </a:spcAft>
              <a:buClr>
                <a:srgbClr val="00B0F0"/>
              </a:buClr>
              <a:buFont typeface="Wingdings" panose="05000000000000000000" pitchFamily="2" charset="2"/>
              <a:buChar char="§"/>
            </a:pPr>
            <a:r>
              <a:rPr lang="en-CA" sz="2400" dirty="0"/>
              <a:t>informed consultation and participation with IPs throughout the project process is a core requirement </a:t>
            </a:r>
          </a:p>
          <a:p>
            <a:pPr marL="514350" fontAlgn="base">
              <a:spcBef>
                <a:spcPts val="600"/>
              </a:spcBef>
              <a:spcAft>
                <a:spcPts val="600"/>
              </a:spcAft>
              <a:buClr>
                <a:srgbClr val="00B0F0"/>
              </a:buClr>
              <a:buFont typeface="Wingdings" panose="05000000000000000000" pitchFamily="2" charset="2"/>
              <a:buChar char="§"/>
            </a:pPr>
            <a:r>
              <a:rPr lang="en-CA" sz="2400" dirty="0"/>
              <a:t>may include Free, Prior and Informed Consent under certain circumstances</a:t>
            </a:r>
          </a:p>
          <a:p>
            <a:pPr marL="0" indent="0" fontAlgn="base">
              <a:spcBef>
                <a:spcPts val="0"/>
              </a:spcBef>
              <a:buNone/>
            </a:pPr>
            <a:endParaRPr lang="en-US" sz="18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Adoption of UNDRIP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 </a:t>
            </a: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Nation states and non-government bodies</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pic>
        <p:nvPicPr>
          <p:cNvPr id="3" name="Picture 2"/>
          <p:cNvPicPr>
            <a:picLocks noChangeAspect="1"/>
          </p:cNvPicPr>
          <p:nvPr/>
        </p:nvPicPr>
        <p:blipFill>
          <a:blip r:embed="rId4"/>
          <a:stretch>
            <a:fillRect/>
          </a:stretch>
        </p:blipFill>
        <p:spPr>
          <a:xfrm>
            <a:off x="66955" y="1027938"/>
            <a:ext cx="3038963" cy="843034"/>
          </a:xfrm>
          <a:prstGeom prst="rect">
            <a:avLst/>
          </a:prstGeom>
        </p:spPr>
      </p:pic>
      <p:sp>
        <p:nvSpPr>
          <p:cNvPr id="1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4" name="Picture 13"/>
          <p:cNvPicPr>
            <a:picLocks noChangeAspect="1"/>
          </p:cNvPicPr>
          <p:nvPr/>
        </p:nvPicPr>
        <p:blipFill>
          <a:blip r:embed="rId5"/>
          <a:stretch>
            <a:fillRect/>
          </a:stretch>
        </p:blipFill>
        <p:spPr>
          <a:xfrm>
            <a:off x="205105" y="2009892"/>
            <a:ext cx="780356" cy="780356"/>
          </a:xfrm>
          <a:prstGeom prst="rect">
            <a:avLst/>
          </a:prstGeom>
        </p:spPr>
      </p:pic>
    </p:spTree>
    <p:extLst>
      <p:ext uri="{BB962C8B-B14F-4D97-AF65-F5344CB8AC3E}">
        <p14:creationId xmlns:p14="http://schemas.microsoft.com/office/powerpoint/2010/main" val="868421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53</a:t>
            </a:fld>
            <a:endParaRPr lang="en-US"/>
          </a:p>
        </p:txBody>
      </p:sp>
      <p:sp>
        <p:nvSpPr>
          <p:cNvPr id="2" name="Content Placeholder 1"/>
          <p:cNvSpPr>
            <a:spLocks noGrp="1"/>
          </p:cNvSpPr>
          <p:nvPr>
            <p:ph idx="1"/>
          </p:nvPr>
        </p:nvSpPr>
        <p:spPr>
          <a:xfrm>
            <a:off x="683568" y="1073002"/>
            <a:ext cx="7450126" cy="4660254"/>
          </a:xfrm>
        </p:spPr>
        <p:txBody>
          <a:bodyPr>
            <a:noAutofit/>
          </a:bodyPr>
          <a:lstStyle/>
          <a:p>
            <a:pPr marL="0" indent="0">
              <a:spcBef>
                <a:spcPct val="0"/>
              </a:spcBef>
              <a:buNone/>
            </a:pPr>
            <a:r>
              <a:rPr lang="en-CA" sz="2000" dirty="0">
                <a:latin typeface="Calibri" panose="020F0502020204030204" pitchFamily="34" charset="0"/>
                <a:ea typeface="Calibri" panose="020F0502020204030204" pitchFamily="34" charset="0"/>
                <a:cs typeface="Times New Roman" panose="02020603050405020304" pitchFamily="18" charset="0"/>
              </a:rPr>
              <a:t> </a:t>
            </a:r>
            <a:endParaRPr lang="en-US" altLang="en-US" sz="2000" b="1" dirty="0">
              <a:solidFill>
                <a:schemeClr val="accent6"/>
              </a:solidFill>
            </a:endParaRPr>
          </a:p>
          <a:p>
            <a:pPr marL="0" indent="0">
              <a:spcBef>
                <a:spcPct val="0"/>
              </a:spcBef>
              <a:buNone/>
            </a:pPr>
            <a:endParaRPr lang="en-US" altLang="en-US" sz="2000" dirty="0">
              <a:solidFill>
                <a:schemeClr val="accent6"/>
              </a:solidFill>
            </a:endParaRPr>
          </a:p>
          <a:p>
            <a:pPr>
              <a:spcBef>
                <a:spcPct val="0"/>
              </a:spcBef>
              <a:buClr>
                <a:srgbClr val="00B0F0"/>
              </a:buClr>
              <a:buFont typeface="Wingdings" panose="05000000000000000000" pitchFamily="2" charset="2"/>
              <a:buChar char="§"/>
            </a:pPr>
            <a:endParaRPr lang="en-CA" altLang="en-US" sz="2000" dirty="0"/>
          </a:p>
          <a:p>
            <a:pPr marL="0" indent="0">
              <a:spcBef>
                <a:spcPct val="0"/>
              </a:spcBef>
              <a:buNone/>
            </a:pPr>
            <a:endParaRPr lang="en-CA" altLang="en-US" sz="1800"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US" sz="2400" b="1" dirty="0">
                <a:solidFill>
                  <a:srgbClr val="009BD2"/>
                </a:solidFill>
              </a:rPr>
              <a:t>FREE, PRIOR &amp; INFORMED CONSENT</a:t>
            </a: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
        <p:nvSpPr>
          <p:cNvPr id="12" name="Content Placeholder 1"/>
          <p:cNvSpPr txBox="1">
            <a:spLocks/>
          </p:cNvSpPr>
          <p:nvPr/>
        </p:nvSpPr>
        <p:spPr>
          <a:xfrm>
            <a:off x="457201" y="885691"/>
            <a:ext cx="8507287" cy="53341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1200"/>
              </a:spcAft>
              <a:buClr>
                <a:srgbClr val="00B0F0"/>
              </a:buClr>
              <a:buNone/>
            </a:pPr>
            <a:r>
              <a:rPr lang="en-US" altLang="en-US" sz="1600" dirty="0">
                <a:latin typeface="Calibri" panose="020F0502020204030204" pitchFamily="34" charset="0"/>
                <a:cs typeface="Times New Roman" panose="02020603050405020304" pitchFamily="18" charset="0"/>
              </a:rPr>
              <a:t>             </a:t>
            </a:r>
            <a:br>
              <a:rPr lang="en-US" altLang="en-US" sz="400" dirty="0">
                <a:latin typeface="Calibri" panose="020F0502020204030204" pitchFamily="34" charset="0"/>
                <a:cs typeface="Times New Roman" panose="02020603050405020304" pitchFamily="18" charset="0"/>
              </a:rPr>
            </a:br>
            <a:r>
              <a:rPr lang="en-US" altLang="en-US" sz="400" dirty="0">
                <a:latin typeface="Calibri" panose="020F0502020204030204" pitchFamily="34" charset="0"/>
                <a:cs typeface="Times New Roman" panose="02020603050405020304" pitchFamily="18" charset="0"/>
              </a:rPr>
              <a:t>                                                                                                       </a:t>
            </a:r>
            <a:r>
              <a:rPr lang="en-US" altLang="en-US" sz="2800" dirty="0">
                <a:latin typeface="Calibri" panose="020F0502020204030204" pitchFamily="34" charset="0"/>
                <a:cs typeface="Times New Roman" panose="02020603050405020304" pitchFamily="18" charset="0"/>
              </a:rPr>
              <a:t>Assessment of FPIC in Engagement:</a:t>
            </a:r>
          </a:p>
          <a:p>
            <a:pPr marL="0" lvl="0" indent="0">
              <a:buClr>
                <a:srgbClr val="00B0F0"/>
              </a:buClr>
              <a:buNone/>
            </a:pPr>
            <a:endParaRPr lang="en-CA" sz="1000" dirty="0"/>
          </a:p>
          <a:p>
            <a:pPr marL="514350" lvl="0">
              <a:buClr>
                <a:srgbClr val="00B0F0"/>
              </a:buClr>
              <a:buFont typeface="Wingdings" panose="05000000000000000000" pitchFamily="2" charset="2"/>
              <a:buChar char="§"/>
            </a:pPr>
            <a:r>
              <a:rPr lang="en-CA" sz="2400" dirty="0"/>
              <a:t>not unilaterally imposed or time-bound </a:t>
            </a:r>
          </a:p>
          <a:p>
            <a:pPr marL="514350" lvl="0">
              <a:buClr>
                <a:srgbClr val="00B0F0"/>
              </a:buClr>
              <a:buFont typeface="Wingdings" panose="05000000000000000000" pitchFamily="2" charset="2"/>
              <a:buChar char="§"/>
            </a:pPr>
            <a:r>
              <a:rPr lang="en-CA" sz="2400" dirty="0"/>
              <a:t>documented and agreed to by all parties </a:t>
            </a:r>
          </a:p>
          <a:p>
            <a:pPr marL="514350" lvl="0">
              <a:buClr>
                <a:srgbClr val="00B0F0"/>
              </a:buClr>
              <a:buFont typeface="Wingdings" panose="05000000000000000000" pitchFamily="2" charset="2"/>
              <a:buChar char="§"/>
            </a:pPr>
            <a:r>
              <a:rPr lang="en-CA" sz="2400" dirty="0"/>
              <a:t>decision process incorporates traditional decision-making, correct representative institution(s), input of vulnerable groups</a:t>
            </a:r>
          </a:p>
          <a:p>
            <a:pPr marL="514350" lvl="0">
              <a:buClr>
                <a:srgbClr val="00B0F0"/>
              </a:buClr>
              <a:buFont typeface="Wingdings" panose="05000000000000000000" pitchFamily="2" charset="2"/>
              <a:buChar char="§"/>
            </a:pPr>
            <a:r>
              <a:rPr lang="en-CA" sz="2400" dirty="0"/>
              <a:t>build capacity within the indigenous communities </a:t>
            </a:r>
          </a:p>
          <a:p>
            <a:pPr marL="514350" lvl="0">
              <a:buClr>
                <a:srgbClr val="00B0F0"/>
              </a:buClr>
              <a:buFont typeface="Wingdings" panose="05000000000000000000" pitchFamily="2" charset="2"/>
              <a:buChar char="§"/>
            </a:pPr>
            <a:r>
              <a:rPr lang="en-CA" sz="2400" dirty="0"/>
              <a:t>provide technical assistance - in advance of project development </a:t>
            </a:r>
          </a:p>
          <a:p>
            <a:pPr marL="514350" lvl="0">
              <a:buClr>
                <a:srgbClr val="00B0F0"/>
              </a:buClr>
              <a:buFont typeface="Wingdings" panose="05000000000000000000" pitchFamily="2" charset="2"/>
              <a:buChar char="§"/>
            </a:pPr>
            <a:r>
              <a:rPr lang="en-CA" sz="2400" dirty="0"/>
              <a:t>encourage indigenous peoples to use external third-party advice</a:t>
            </a:r>
            <a:endParaRPr lang="en-US" altLang="en-US" sz="2400" b="1" dirty="0">
              <a:solidFill>
                <a:schemeClr val="accent6"/>
              </a:solidFill>
            </a:endParaRPr>
          </a:p>
          <a:p>
            <a:pPr marL="0" indent="0">
              <a:spcBef>
                <a:spcPct val="0"/>
              </a:spcBef>
              <a:buFont typeface="Arial" pitchFamily="34" charset="0"/>
              <a:buNone/>
            </a:pPr>
            <a:endParaRPr lang="en-US" altLang="en-US" sz="2000" dirty="0">
              <a:solidFill>
                <a:schemeClr val="accent6"/>
              </a:solidFill>
            </a:endParaRPr>
          </a:p>
          <a:p>
            <a:pPr>
              <a:spcBef>
                <a:spcPct val="0"/>
              </a:spcBef>
              <a:buClr>
                <a:srgbClr val="00B0F0"/>
              </a:buClr>
              <a:buFont typeface="Wingdings" panose="05000000000000000000" pitchFamily="2" charset="2"/>
              <a:buChar char="§"/>
            </a:pPr>
            <a:endParaRPr lang="en-CA" altLang="en-US" sz="2000" dirty="0"/>
          </a:p>
          <a:p>
            <a:pPr marL="0" indent="0">
              <a:spcBef>
                <a:spcPct val="0"/>
              </a:spcBef>
              <a:buFont typeface="Arial" pitchFamily="34" charset="0"/>
              <a:buNone/>
            </a:pPr>
            <a:endParaRPr lang="en-CA" altLang="en-US" sz="1800" dirty="0"/>
          </a:p>
        </p:txBody>
      </p:sp>
      <p:pic>
        <p:nvPicPr>
          <p:cNvPr id="3" name="Picture 2"/>
          <p:cNvPicPr>
            <a:picLocks noChangeAspect="1"/>
          </p:cNvPicPr>
          <p:nvPr/>
        </p:nvPicPr>
        <p:blipFill>
          <a:blip r:embed="rId4"/>
          <a:stretch>
            <a:fillRect/>
          </a:stretch>
        </p:blipFill>
        <p:spPr>
          <a:xfrm>
            <a:off x="700089" y="958203"/>
            <a:ext cx="847575" cy="847575"/>
          </a:xfrm>
          <a:prstGeom prst="rect">
            <a:avLst/>
          </a:prstGeom>
        </p:spPr>
      </p:pic>
    </p:spTree>
    <p:extLst>
      <p:ext uri="{BB962C8B-B14F-4D97-AF65-F5344CB8AC3E}">
        <p14:creationId xmlns:p14="http://schemas.microsoft.com/office/powerpoint/2010/main" val="3524567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54</a:t>
            </a:fld>
            <a:endParaRPr lang="en-US">
              <a:solidFill>
                <a:prstClr val="black">
                  <a:tint val="75000"/>
                </a:prstClr>
              </a:solidFill>
            </a:endParaRPr>
          </a:p>
        </p:txBody>
      </p:sp>
      <p:sp>
        <p:nvSpPr>
          <p:cNvPr id="9" name="Title 1"/>
          <p:cNvSpPr txBox="1">
            <a:spLocks/>
          </p:cNvSpPr>
          <p:nvPr/>
        </p:nvSpPr>
        <p:spPr bwMode="auto">
          <a:xfrm>
            <a:off x="-37413" y="-91149"/>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algn="ctr">
              <a:spcBef>
                <a:spcPts val="600"/>
              </a:spcBef>
              <a:spcAft>
                <a:spcPts val="600"/>
              </a:spcAft>
              <a:defRPr/>
            </a:pPr>
            <a:r>
              <a:rPr lang="en-CA" sz="2400" b="1" dirty="0">
                <a:solidFill>
                  <a:srgbClr val="009BD2"/>
                </a:solidFill>
                <a:ea typeface="Calibri" panose="020F0502020204030204" pitchFamily="34" charset="0"/>
                <a:cs typeface="Times New Roman" panose="02020603050405020304" pitchFamily="18" charset="0"/>
              </a:rPr>
              <a:t>UNDRIP/DRIPA and LRMP</a:t>
            </a:r>
            <a:r>
              <a:rPr lang="en-CA" sz="2400" dirty="0">
                <a:solidFill>
                  <a:srgbClr val="009BD2"/>
                </a:solidFill>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
        <p:nvSpPr>
          <p:cNvPr id="12" name="Rectangle 2"/>
          <p:cNvSpPr>
            <a:spLocks noGrp="1" noChangeArrowheads="1"/>
          </p:cNvSpPr>
          <p:nvPr>
            <p:ph type="title"/>
          </p:nvPr>
        </p:nvSpPr>
        <p:spPr>
          <a:xfrm>
            <a:off x="323801" y="742230"/>
            <a:ext cx="7734300" cy="733425"/>
          </a:xfrm>
        </p:spPr>
        <p:txBody>
          <a:bodyPr/>
          <a:lstStyle/>
          <a:p>
            <a:pPr eaLnBrk="1" hangingPunct="1"/>
            <a:r>
              <a:rPr lang="en-US" altLang="en-US" sz="2800" b="1" i="1" dirty="0">
                <a:solidFill>
                  <a:srgbClr val="000066"/>
                </a:solidFill>
              </a:rPr>
              <a:t>Royal Proclamation, 1763</a:t>
            </a:r>
          </a:p>
        </p:txBody>
      </p:sp>
      <p:sp>
        <p:nvSpPr>
          <p:cNvPr id="13" name="Rectangle 3"/>
          <p:cNvSpPr txBox="1">
            <a:spLocks noChangeArrowheads="1"/>
          </p:cNvSpPr>
          <p:nvPr/>
        </p:nvSpPr>
        <p:spPr>
          <a:xfrm>
            <a:off x="406896" y="1406103"/>
            <a:ext cx="4800600" cy="38134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US" altLang="en-US" sz="2400" dirty="0">
                <a:solidFill>
                  <a:prstClr val="black"/>
                </a:solidFill>
                <a:latin typeface="Verdana" panose="020B0604030504040204" pitchFamily="34" charset="0"/>
              </a:rPr>
              <a:t>“ . . .that the several Nations or Tribes of Indians with whom We are connected, and who live under our Protection, should not be molested or disturbed in the Possession of such Parts of Our Dominions and Territories as, not having been ceded to or purchased by Us, are reserved to them, . .” </a:t>
            </a:r>
          </a:p>
          <a:p>
            <a:pPr>
              <a:buFontTx/>
              <a:buNone/>
            </a:pPr>
            <a:r>
              <a:rPr lang="en-US" altLang="en-US" dirty="0">
                <a:solidFill>
                  <a:prstClr val="black"/>
                </a:solidFill>
                <a:latin typeface="Verdana" panose="020B0604030504040204" pitchFamily="34" charset="0"/>
              </a:rPr>
              <a:t>		 </a:t>
            </a:r>
            <a:r>
              <a:rPr lang="en-US" altLang="en-US" sz="2400" dirty="0">
                <a:solidFill>
                  <a:prstClr val="black"/>
                </a:solidFill>
                <a:latin typeface="Verdana" panose="020B0604030504040204" pitchFamily="34" charset="0"/>
              </a:rPr>
              <a:t>-</a:t>
            </a:r>
            <a:r>
              <a:rPr lang="en-US" altLang="en-US" sz="2400" i="1" dirty="0">
                <a:solidFill>
                  <a:prstClr val="black"/>
                </a:solidFill>
                <a:latin typeface="Verdana" panose="020B0604030504040204" pitchFamily="34" charset="0"/>
              </a:rPr>
              <a:t>King George III</a:t>
            </a:r>
          </a:p>
        </p:txBody>
      </p:sp>
      <p:pic>
        <p:nvPicPr>
          <p:cNvPr id="14" name="Picture 5" descr="King George I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995957"/>
            <a:ext cx="3087688"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854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body" idx="1"/>
          </p:nvPr>
        </p:nvSpPr>
        <p:spPr>
          <a:xfrm>
            <a:off x="342900" y="1645543"/>
            <a:ext cx="8763000" cy="1905000"/>
          </a:xfrm>
        </p:spPr>
        <p:txBody>
          <a:bodyPr/>
          <a:lstStyle/>
          <a:p>
            <a:pPr marL="0" indent="0" eaLnBrk="1" hangingPunct="1">
              <a:buFont typeface="Arial" charset="0"/>
              <a:buNone/>
              <a:defRPr/>
            </a:pPr>
            <a:r>
              <a:rPr lang="en-US" sz="3600" dirty="0"/>
              <a:t>Section 35: “the existing aboriginal and treaty rights of the aboriginal people in Canada are hereby recognized and affirmed”</a:t>
            </a:r>
          </a:p>
          <a:p>
            <a:pPr eaLnBrk="1" hangingPunct="1">
              <a:buFont typeface="Arial" charset="0"/>
              <a:buChar char="•"/>
              <a:defRPr/>
            </a:pPr>
            <a:endParaRPr lang="en-US" dirty="0"/>
          </a:p>
        </p:txBody>
      </p:sp>
      <p:sp>
        <p:nvSpPr>
          <p:cNvPr id="6" name="Title 1"/>
          <p:cNvSpPr txBox="1">
            <a:spLocks/>
          </p:cNvSpPr>
          <p:nvPr/>
        </p:nvSpPr>
        <p:spPr bwMode="auto">
          <a:xfrm>
            <a:off x="340097" y="959743"/>
            <a:ext cx="4038600" cy="685800"/>
          </a:xfrm>
          <a:prstGeom prst="rect">
            <a:avLst/>
          </a:prstGeom>
          <a:no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a:defRPr/>
            </a:pPr>
            <a:r>
              <a:rPr lang="en-US" sz="2800" dirty="0">
                <a:solidFill>
                  <a:srgbClr val="F79646"/>
                </a:solidFill>
              </a:rPr>
              <a:t>Constitution Act, 1982 </a:t>
            </a:r>
          </a:p>
        </p:txBody>
      </p:sp>
      <p:pic>
        <p:nvPicPr>
          <p:cNvPr id="143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571624"/>
            <a:ext cx="3806359" cy="3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3" descr="Her Majesty Queen Elizabeth II with Prime Minister The Rt. Hon. Pierre Elliott Trudeau signing the Constit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35814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37413" y="-91149"/>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algn="ctr">
              <a:spcBef>
                <a:spcPts val="600"/>
              </a:spcBef>
              <a:spcAft>
                <a:spcPts val="600"/>
              </a:spcAft>
              <a:defRPr/>
            </a:pPr>
            <a:r>
              <a:rPr lang="en-CA" sz="2400" b="1" dirty="0">
                <a:solidFill>
                  <a:srgbClr val="009BD2"/>
                </a:solidFill>
                <a:ea typeface="Calibri" panose="020F0502020204030204" pitchFamily="34" charset="0"/>
                <a:cs typeface="Times New Roman" panose="02020603050405020304" pitchFamily="18" charset="0"/>
              </a:rPr>
              <a:t>UNDRIP/DRIPA and LRMP</a:t>
            </a:r>
            <a:r>
              <a:rPr lang="en-CA" sz="2400" dirty="0">
                <a:solidFill>
                  <a:srgbClr val="009BD2"/>
                </a:solidFill>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8" name="Group 17"/>
          <p:cNvGrpSpPr>
            <a:grpSpLocks/>
          </p:cNvGrpSpPr>
          <p:nvPr/>
        </p:nvGrpSpPr>
        <p:grpSpPr bwMode="auto">
          <a:xfrm>
            <a:off x="0" y="0"/>
            <a:ext cx="9144000" cy="6858000"/>
            <a:chOff x="0" y="0"/>
            <a:chExt cx="9144000" cy="6858000"/>
          </a:xfrm>
        </p:grpSpPr>
        <p:cxnSp>
          <p:nvCxnSpPr>
            <p:cNvPr id="9" name="Straight Connector 8"/>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06296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56</a:t>
            </a:fld>
            <a:endParaRPr lang="en-US"/>
          </a:p>
        </p:txBody>
      </p:sp>
      <p:sp>
        <p:nvSpPr>
          <p:cNvPr id="2" name="Content Placeholder 1"/>
          <p:cNvSpPr>
            <a:spLocks noGrp="1"/>
          </p:cNvSpPr>
          <p:nvPr>
            <p:ph idx="1"/>
          </p:nvPr>
        </p:nvSpPr>
        <p:spPr>
          <a:xfrm>
            <a:off x="442293" y="1075030"/>
            <a:ext cx="7450126" cy="4660254"/>
          </a:xfrm>
        </p:spPr>
        <p:txBody>
          <a:bodyPr>
            <a:noAutofit/>
          </a:bodyPr>
          <a:lstStyle/>
          <a:p>
            <a:pPr marL="0" lvl="0" indent="0" fontAlgn="base">
              <a:spcBef>
                <a:spcPts val="0"/>
              </a:spcBef>
              <a:buClr>
                <a:srgbClr val="00B0F0"/>
              </a:buClr>
              <a:buNone/>
            </a:pPr>
            <a:r>
              <a:rPr lang="en-CA" sz="2400" b="1" dirty="0">
                <a:solidFill>
                  <a:schemeClr val="accent6"/>
                </a:solidFill>
              </a:rPr>
              <a:t>The Indian Residential Schools Settlement Agreement </a:t>
            </a:r>
          </a:p>
          <a:p>
            <a:pPr lvl="1" fontAlgn="base">
              <a:spcBef>
                <a:spcPts val="0"/>
              </a:spcBef>
              <a:buClr>
                <a:srgbClr val="00B0F0"/>
              </a:buClr>
              <a:buFont typeface="Wingdings" panose="05000000000000000000" pitchFamily="2" charset="2"/>
              <a:buChar char="§"/>
            </a:pPr>
            <a:r>
              <a:rPr lang="en-CA" sz="2400" dirty="0">
                <a:solidFill>
                  <a:prstClr val="black"/>
                </a:solidFill>
              </a:rPr>
              <a:t>largest class-action settlement in Canadian history</a:t>
            </a:r>
          </a:p>
          <a:p>
            <a:pPr lvl="1" fontAlgn="base">
              <a:spcBef>
                <a:spcPts val="0"/>
              </a:spcBef>
              <a:buClr>
                <a:srgbClr val="00B0F0"/>
              </a:buClr>
              <a:buFont typeface="Wingdings" panose="05000000000000000000" pitchFamily="2" charset="2"/>
              <a:buChar char="§"/>
            </a:pPr>
            <a:r>
              <a:rPr lang="en-CA" sz="2400" dirty="0">
                <a:solidFill>
                  <a:prstClr val="black"/>
                </a:solidFill>
              </a:rPr>
              <a:t>implementation began in 2007</a:t>
            </a:r>
          </a:p>
          <a:p>
            <a:pPr lvl="1" fontAlgn="base">
              <a:spcBef>
                <a:spcPts val="0"/>
              </a:spcBef>
              <a:buClr>
                <a:srgbClr val="00B0F0"/>
              </a:buClr>
              <a:buFont typeface="Wingdings" panose="05000000000000000000" pitchFamily="2" charset="2"/>
              <a:buChar char="§"/>
            </a:pPr>
            <a:r>
              <a:rPr lang="en-CA" sz="2400" dirty="0">
                <a:solidFill>
                  <a:prstClr val="black"/>
                </a:solidFill>
              </a:rPr>
              <a:t>establishment of the Truth and Reconciliation Commission of Canada </a:t>
            </a:r>
            <a:endParaRPr lang="en-US" sz="2400" dirty="0">
              <a:solidFill>
                <a:prstClr val="black"/>
              </a:solidFill>
            </a:endParaRPr>
          </a:p>
          <a:p>
            <a:pPr marL="0" lvl="0" indent="0" fontAlgn="base">
              <a:spcBef>
                <a:spcPts val="0"/>
              </a:spcBef>
              <a:buNone/>
            </a:pPr>
            <a:endParaRPr lang="en-US" sz="1800" dirty="0">
              <a:solidFill>
                <a:prstClr val="black"/>
              </a:solidFill>
            </a:endParaRPr>
          </a:p>
          <a:p>
            <a:pPr marL="0" lvl="0" indent="0" fontAlgn="base">
              <a:spcBef>
                <a:spcPts val="0"/>
              </a:spcBef>
              <a:buNone/>
            </a:pPr>
            <a:r>
              <a:rPr lang="en-US" sz="2400" b="1" dirty="0">
                <a:solidFill>
                  <a:schemeClr val="accent6"/>
                </a:solidFill>
              </a:rPr>
              <a:t>Truth &amp; Reconciliation Commission 2008 – 2015</a:t>
            </a:r>
          </a:p>
          <a:p>
            <a:pPr marL="742950" lvl="0" fontAlgn="base">
              <a:spcBef>
                <a:spcPts val="0"/>
              </a:spcBef>
              <a:buClr>
                <a:srgbClr val="00B0F0"/>
              </a:buClr>
              <a:buFont typeface="Wingdings" panose="05000000000000000000" pitchFamily="2" charset="2"/>
              <a:buChar char="§"/>
            </a:pPr>
            <a:r>
              <a:rPr lang="en-CA" sz="2400" dirty="0">
                <a:solidFill>
                  <a:prstClr val="black"/>
                </a:solidFill>
              </a:rPr>
              <a:t>94 Calls to Action to redress the legacy of residential schools and advance the process of Canadian reconciliation</a:t>
            </a:r>
          </a:p>
          <a:p>
            <a:pPr marL="742950" lvl="0" fontAlgn="base">
              <a:spcBef>
                <a:spcPts val="0"/>
              </a:spcBef>
              <a:buClr>
                <a:srgbClr val="00B0F0"/>
              </a:buClr>
              <a:buFont typeface="Wingdings" panose="05000000000000000000" pitchFamily="2" charset="2"/>
              <a:buChar char="§"/>
            </a:pPr>
            <a:r>
              <a:rPr lang="en-CA" sz="2400" dirty="0">
                <a:solidFill>
                  <a:prstClr val="black"/>
                </a:solidFill>
              </a:rPr>
              <a:t>the calls to action were divided into two categories: "Legacy" and "Reconciliation”</a:t>
            </a:r>
            <a:endParaRPr lang="en-US" sz="2400" dirty="0">
              <a:solidFill>
                <a:prstClr val="black"/>
              </a:solidFill>
            </a:endParaRPr>
          </a:p>
          <a:p>
            <a:pPr marL="0" lvl="0" indent="0" fontAlgn="base">
              <a:spcBef>
                <a:spcPts val="0"/>
              </a:spcBef>
              <a:buNone/>
            </a:pPr>
            <a:endParaRPr lang="en-US" sz="18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Canada: UNDRIP, Truth &amp; Reconciliation Commission (TRC)</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5334" y="5186842"/>
            <a:ext cx="3419872" cy="1273902"/>
          </a:xfrm>
          <a:prstGeom prst="rect">
            <a:avLst/>
          </a:prstGeom>
        </p:spPr>
      </p:pic>
    </p:spTree>
    <p:extLst>
      <p:ext uri="{BB962C8B-B14F-4D97-AF65-F5344CB8AC3E}">
        <p14:creationId xmlns:p14="http://schemas.microsoft.com/office/powerpoint/2010/main" val="2005007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93" y="1004541"/>
            <a:ext cx="4683358" cy="3028401"/>
          </a:xfrm>
          <a:prstGeom prst="rect">
            <a:avLst/>
          </a:prstGeom>
        </p:spPr>
      </p:pic>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57</a:t>
            </a:fld>
            <a:endParaRPr lang="en-US"/>
          </a:p>
        </p:txBody>
      </p:sp>
      <p:sp>
        <p:nvSpPr>
          <p:cNvPr id="2" name="Content Placeholder 1"/>
          <p:cNvSpPr>
            <a:spLocks noGrp="1"/>
          </p:cNvSpPr>
          <p:nvPr>
            <p:ph idx="1"/>
          </p:nvPr>
        </p:nvSpPr>
        <p:spPr>
          <a:xfrm>
            <a:off x="4680136" y="1666169"/>
            <a:ext cx="3888432" cy="3525661"/>
          </a:xfrm>
        </p:spPr>
        <p:txBody>
          <a:bodyPr>
            <a:noAutofit/>
          </a:bodyPr>
          <a:lstStyle/>
          <a:p>
            <a:pPr marL="0" lvl="0" indent="0" fontAlgn="base">
              <a:spcBef>
                <a:spcPts val="0"/>
              </a:spcBef>
              <a:buNone/>
            </a:pPr>
            <a:endParaRPr lang="en-US" sz="1800" b="1" dirty="0"/>
          </a:p>
          <a:p>
            <a:pPr marL="514350" lvl="0" indent="-514350" fontAlgn="base">
              <a:spcBef>
                <a:spcPts val="600"/>
              </a:spcBef>
              <a:spcAft>
                <a:spcPts val="1200"/>
              </a:spcAft>
              <a:buClr>
                <a:srgbClr val="00B0F0"/>
              </a:buClr>
              <a:buFont typeface="+mj-lt"/>
              <a:buAutoNum type="arabicPeriod"/>
            </a:pPr>
            <a:r>
              <a:rPr lang="en-CA" sz="2800" dirty="0"/>
              <a:t>Child welfare</a:t>
            </a:r>
          </a:p>
          <a:p>
            <a:pPr marL="514350" lvl="0" indent="-514350" fontAlgn="base">
              <a:spcBef>
                <a:spcPts val="600"/>
              </a:spcBef>
              <a:spcAft>
                <a:spcPts val="1200"/>
              </a:spcAft>
              <a:buClr>
                <a:srgbClr val="00B0F0"/>
              </a:buClr>
              <a:buFont typeface="+mj-lt"/>
              <a:buAutoNum type="arabicPeriod"/>
            </a:pPr>
            <a:r>
              <a:rPr lang="en-CA" sz="2800" dirty="0"/>
              <a:t>Education</a:t>
            </a:r>
          </a:p>
          <a:p>
            <a:pPr marL="514350" lvl="0" indent="-514350" fontAlgn="base">
              <a:spcBef>
                <a:spcPts val="600"/>
              </a:spcBef>
              <a:spcAft>
                <a:spcPts val="1200"/>
              </a:spcAft>
              <a:buClr>
                <a:srgbClr val="00B0F0"/>
              </a:buClr>
              <a:buFont typeface="+mj-lt"/>
              <a:buAutoNum type="arabicPeriod"/>
            </a:pPr>
            <a:r>
              <a:rPr lang="en-CA" sz="2800" dirty="0"/>
              <a:t>Language and Culture</a:t>
            </a:r>
          </a:p>
          <a:p>
            <a:pPr marL="514350" lvl="0" indent="-514350" fontAlgn="base">
              <a:spcBef>
                <a:spcPts val="600"/>
              </a:spcBef>
              <a:spcAft>
                <a:spcPts val="1200"/>
              </a:spcAft>
              <a:buClr>
                <a:srgbClr val="00B0F0"/>
              </a:buClr>
              <a:buFont typeface="+mj-lt"/>
              <a:buAutoNum type="arabicPeriod"/>
            </a:pPr>
            <a:r>
              <a:rPr lang="en-CA" sz="2800" dirty="0"/>
              <a:t>Health</a:t>
            </a:r>
          </a:p>
          <a:p>
            <a:pPr marL="514350" lvl="0" indent="-514350" fontAlgn="base">
              <a:spcBef>
                <a:spcPts val="600"/>
              </a:spcBef>
              <a:spcAft>
                <a:spcPts val="1200"/>
              </a:spcAft>
              <a:buClr>
                <a:srgbClr val="00B0F0"/>
              </a:buClr>
              <a:buFont typeface="+mj-lt"/>
              <a:buAutoNum type="arabicPeriod"/>
            </a:pPr>
            <a:r>
              <a:rPr lang="en-CA" sz="2800" dirty="0"/>
              <a:t>Justice</a:t>
            </a:r>
            <a:endParaRPr lang="en-US" sz="18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Canada: UNDRIP, Truth &amp; Reconciliation Commission (TRC)</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4"/>
          <a:stretch>
            <a:fillRect/>
          </a:stretch>
        </p:blipFill>
        <p:spPr>
          <a:xfrm>
            <a:off x="144046" y="6132540"/>
            <a:ext cx="647619" cy="447619"/>
          </a:xfrm>
          <a:prstGeom prst="rect">
            <a:avLst/>
          </a:prstGeom>
        </p:spPr>
      </p:pic>
    </p:spTree>
    <p:extLst>
      <p:ext uri="{BB962C8B-B14F-4D97-AF65-F5344CB8AC3E}">
        <p14:creationId xmlns:p14="http://schemas.microsoft.com/office/powerpoint/2010/main" val="30262373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58</a:t>
            </a:fld>
            <a:endParaRPr lang="en-US"/>
          </a:p>
        </p:txBody>
      </p:sp>
      <p:sp>
        <p:nvSpPr>
          <p:cNvPr id="2" name="Content Placeholder 1"/>
          <p:cNvSpPr>
            <a:spLocks noGrp="1"/>
          </p:cNvSpPr>
          <p:nvPr>
            <p:ph idx="1"/>
          </p:nvPr>
        </p:nvSpPr>
        <p:spPr>
          <a:xfrm>
            <a:off x="683568" y="1073002"/>
            <a:ext cx="8208912" cy="4660254"/>
          </a:xfrm>
        </p:spPr>
        <p:txBody>
          <a:bodyPr>
            <a:noAutofit/>
          </a:bodyPr>
          <a:lstStyle/>
          <a:p>
            <a:pPr marL="0" lvl="0" indent="0" fontAlgn="base">
              <a:spcBef>
                <a:spcPts val="0"/>
              </a:spcBef>
              <a:buNone/>
            </a:pPr>
            <a:r>
              <a:rPr lang="en-US" sz="2800" dirty="0">
                <a:solidFill>
                  <a:prstClr val="black"/>
                </a:solidFill>
              </a:rPr>
              <a:t>May 2016: Canada announced it is a full supporter, without qualification, of the Declaration.</a:t>
            </a:r>
          </a:p>
          <a:p>
            <a:pPr marL="0" lvl="0" indent="0" fontAlgn="base">
              <a:spcBef>
                <a:spcPts val="0"/>
              </a:spcBef>
              <a:buNone/>
            </a:pPr>
            <a:endParaRPr lang="en-US" sz="2400" dirty="0">
              <a:solidFill>
                <a:prstClr val="black"/>
              </a:solidFill>
            </a:endParaRPr>
          </a:p>
          <a:p>
            <a:pPr marL="0" lvl="0" indent="0" fontAlgn="base">
              <a:spcBef>
                <a:spcPts val="0"/>
              </a:spcBef>
              <a:buNone/>
            </a:pPr>
            <a:endParaRPr lang="en-US" sz="2400" dirty="0">
              <a:solidFill>
                <a:prstClr val="black"/>
              </a:solidFill>
            </a:endParaRPr>
          </a:p>
          <a:p>
            <a:pPr marL="0" indent="0" fontAlgn="base">
              <a:spcBef>
                <a:spcPts val="0"/>
              </a:spcBef>
              <a:buNone/>
            </a:pPr>
            <a:endParaRPr lang="en-US" sz="18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Canada: UNDRIP, Truth &amp; Reconciliation Commission (TRC)</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
        <p:nvSpPr>
          <p:cNvPr id="13" name="TextBox 12"/>
          <p:cNvSpPr txBox="1"/>
          <p:nvPr/>
        </p:nvSpPr>
        <p:spPr>
          <a:xfrm>
            <a:off x="3292699" y="6047630"/>
            <a:ext cx="4320480" cy="369332"/>
          </a:xfrm>
          <a:prstGeom prst="rect">
            <a:avLst/>
          </a:prstGeom>
          <a:noFill/>
        </p:spPr>
        <p:txBody>
          <a:bodyPr wrap="square" rtlCol="0">
            <a:spAutoFit/>
          </a:bodyPr>
          <a:lstStyle/>
          <a:p>
            <a:r>
              <a:rPr lang="en-US" dirty="0"/>
              <a:t>Government of Canada</a:t>
            </a:r>
            <a:endParaRPr lang="en-CA" dirty="0"/>
          </a:p>
        </p:txBody>
      </p:sp>
      <p:pic>
        <p:nvPicPr>
          <p:cNvPr id="14" name="Picture 13"/>
          <p:cNvPicPr>
            <a:picLocks noChangeAspect="1"/>
          </p:cNvPicPr>
          <p:nvPr/>
        </p:nvPicPr>
        <p:blipFill>
          <a:blip r:embed="rId4"/>
          <a:stretch>
            <a:fillRect/>
          </a:stretch>
        </p:blipFill>
        <p:spPr>
          <a:xfrm>
            <a:off x="2835963" y="2996952"/>
            <a:ext cx="5418402" cy="3047851"/>
          </a:xfrm>
          <a:prstGeom prst="rect">
            <a:avLst/>
          </a:prstGeom>
          <a:effectLst>
            <a:softEdge rad="63500"/>
          </a:effectLst>
        </p:spPr>
      </p:pic>
      <p:pic>
        <p:nvPicPr>
          <p:cNvPr id="12" name="Picture 11"/>
          <p:cNvPicPr>
            <a:picLocks noChangeAspect="1"/>
          </p:cNvPicPr>
          <p:nvPr/>
        </p:nvPicPr>
        <p:blipFill>
          <a:blip r:embed="rId5"/>
          <a:stretch>
            <a:fillRect/>
          </a:stretch>
        </p:blipFill>
        <p:spPr>
          <a:xfrm>
            <a:off x="683567" y="1974818"/>
            <a:ext cx="3392681" cy="1814222"/>
          </a:xfrm>
          <a:prstGeom prst="rect">
            <a:avLst/>
          </a:prstGeom>
          <a:effectLst>
            <a:softEdge rad="63500"/>
          </a:effectLst>
        </p:spPr>
      </p:pic>
    </p:spTree>
    <p:extLst>
      <p:ext uri="{BB962C8B-B14F-4D97-AF65-F5344CB8AC3E}">
        <p14:creationId xmlns:p14="http://schemas.microsoft.com/office/powerpoint/2010/main" val="28598118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59</a:t>
            </a:fld>
            <a:endParaRPr lang="en-US"/>
          </a:p>
        </p:txBody>
      </p:sp>
      <p:sp>
        <p:nvSpPr>
          <p:cNvPr id="2" name="Content Placeholder 1"/>
          <p:cNvSpPr>
            <a:spLocks noGrp="1"/>
          </p:cNvSpPr>
          <p:nvPr>
            <p:ph idx="1"/>
          </p:nvPr>
        </p:nvSpPr>
        <p:spPr>
          <a:xfrm>
            <a:off x="902210" y="1099519"/>
            <a:ext cx="7450126" cy="3769641"/>
          </a:xfrm>
        </p:spPr>
        <p:txBody>
          <a:bodyPr>
            <a:noAutofit/>
          </a:bodyPr>
          <a:lstStyle/>
          <a:p>
            <a:pPr marL="0" lvl="0" indent="0" fontAlgn="base">
              <a:spcBef>
                <a:spcPts val="600"/>
              </a:spcBef>
              <a:spcAft>
                <a:spcPts val="1200"/>
              </a:spcAft>
              <a:buClr>
                <a:srgbClr val="00B0F0"/>
              </a:buClr>
              <a:buNone/>
            </a:pPr>
            <a:r>
              <a:rPr lang="en-US" sz="3600" b="1" dirty="0">
                <a:solidFill>
                  <a:schemeClr val="accent6"/>
                </a:solidFill>
              </a:rPr>
              <a:t>Government of Canada initiatives:</a:t>
            </a:r>
            <a:endParaRPr lang="en-CA" sz="3600" b="1" dirty="0">
              <a:solidFill>
                <a:schemeClr val="accent6"/>
              </a:solidFill>
            </a:endParaRPr>
          </a:p>
          <a:p>
            <a:pPr lvl="0" fontAlgn="base">
              <a:spcBef>
                <a:spcPts val="600"/>
              </a:spcBef>
              <a:spcAft>
                <a:spcPts val="1200"/>
              </a:spcAft>
              <a:buClr>
                <a:srgbClr val="00B0F0"/>
              </a:buClr>
              <a:buFont typeface="Wingdings" panose="05000000000000000000" pitchFamily="2" charset="2"/>
              <a:buChar char="§"/>
            </a:pPr>
            <a:r>
              <a:rPr lang="en-CA" sz="3600" dirty="0">
                <a:solidFill>
                  <a:prstClr val="black"/>
                </a:solidFill>
              </a:rPr>
              <a:t>Principles respecting the Government of Canada’s Relationship with Indigenous peoples</a:t>
            </a:r>
            <a:endParaRPr lang="en-CA" sz="3600" dirty="0"/>
          </a:p>
          <a:p>
            <a:pPr lvl="0" fontAlgn="base">
              <a:spcBef>
                <a:spcPts val="600"/>
              </a:spcBef>
              <a:spcAft>
                <a:spcPts val="1200"/>
              </a:spcAft>
              <a:buClr>
                <a:srgbClr val="00B0F0"/>
              </a:buClr>
              <a:buFont typeface="Wingdings" panose="05000000000000000000" pitchFamily="2" charset="2"/>
              <a:buChar char="§"/>
            </a:pPr>
            <a:r>
              <a:rPr lang="en-CA" sz="3600" dirty="0"/>
              <a:t>2017, Working Group of ministers to review all relevant federal laws, policies and operational practices.</a:t>
            </a:r>
            <a:endParaRPr lang="en-US" sz="3600"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Canada: UNDRIP, Truth &amp; Reconciliation Commission (TRC)</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Tree>
    <p:extLst>
      <p:ext uri="{BB962C8B-B14F-4D97-AF65-F5344CB8AC3E}">
        <p14:creationId xmlns:p14="http://schemas.microsoft.com/office/powerpoint/2010/main" val="2652596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44C9A323-25F0-44DD-915E-B162229DA07D}"/>
              </a:ext>
            </a:extLst>
          </p:cNvPr>
          <p:cNvSpPr txBox="1">
            <a:spLocks noChangeArrowheads="1"/>
          </p:cNvSpPr>
          <p:nvPr/>
        </p:nvSpPr>
        <p:spPr bwMode="auto">
          <a:xfrm>
            <a:off x="240801" y="1556792"/>
            <a:ext cx="4080510" cy="1224136"/>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3700" b="1" dirty="0">
                <a:effectLst>
                  <a:outerShdw blurRad="38100" dist="38100" dir="2700000" algn="tl">
                    <a:srgbClr val="000000">
                      <a:alpha val="43137"/>
                    </a:srgbClr>
                  </a:outerShdw>
                </a:effectLst>
                <a:latin typeface="+mj-lt"/>
                <a:ea typeface="+mj-ea"/>
                <a:cs typeface="+mj-cs"/>
              </a:rPr>
              <a:t>Partnership Agreement Overview</a:t>
            </a:r>
          </a:p>
        </p:txBody>
      </p:sp>
      <p:sp>
        <p:nvSpPr>
          <p:cNvPr id="2" name="Content Placeholder 1">
            <a:extLst>
              <a:ext uri="{FF2B5EF4-FFF2-40B4-BE49-F238E27FC236}">
                <a16:creationId xmlns:a16="http://schemas.microsoft.com/office/drawing/2014/main" id="{04DA7ACA-89DD-42AF-95FC-FAA214ECFC2F}"/>
              </a:ext>
            </a:extLst>
          </p:cNvPr>
          <p:cNvSpPr>
            <a:spLocks noGrp="1"/>
          </p:cNvSpPr>
          <p:nvPr>
            <p:ph idx="1"/>
          </p:nvPr>
        </p:nvSpPr>
        <p:spPr>
          <a:xfrm>
            <a:off x="481226" y="2922611"/>
            <a:ext cx="3840085" cy="3597816"/>
          </a:xfrm>
        </p:spPr>
        <p:txBody>
          <a:bodyPr vert="horz" lIns="91440" tIns="45720" rIns="91440" bIns="45720" rtlCol="0">
            <a:normAutofit fontScale="92500" lnSpcReduction="10000"/>
          </a:bodyPr>
          <a:lstStyle/>
          <a:p>
            <a:pPr indent="-228600">
              <a:lnSpc>
                <a:spcPct val="90000"/>
              </a:lnSpc>
              <a:spcAft>
                <a:spcPts val="600"/>
              </a:spcAft>
            </a:pPr>
            <a:r>
              <a:rPr lang="en-US" dirty="0"/>
              <a:t>Partnership Agreement applies to Central Group.  </a:t>
            </a:r>
            <a:endParaRPr lang="en-US" sz="2400" dirty="0"/>
          </a:p>
          <a:p>
            <a:pPr lvl="1" indent="-228600">
              <a:lnSpc>
                <a:spcPct val="90000"/>
              </a:lnSpc>
              <a:spcAft>
                <a:spcPts val="600"/>
              </a:spcAft>
            </a:pPr>
            <a:r>
              <a:rPr lang="en-US" sz="2400" dirty="0"/>
              <a:t>Moratorium in A2 and B3 zones</a:t>
            </a:r>
          </a:p>
          <a:p>
            <a:pPr lvl="1" indent="-228600">
              <a:lnSpc>
                <a:spcPct val="90000"/>
              </a:lnSpc>
              <a:spcAft>
                <a:spcPts val="600"/>
              </a:spcAft>
            </a:pPr>
            <a:r>
              <a:rPr lang="en-US" sz="2400" dirty="0"/>
              <a:t>Reconfirms commitment to the </a:t>
            </a:r>
            <a:r>
              <a:rPr lang="en-US" sz="2400" dirty="0" err="1"/>
              <a:t>Klinse</a:t>
            </a:r>
            <a:r>
              <a:rPr lang="en-US" sz="2400" dirty="0"/>
              <a:t>-za park B2</a:t>
            </a:r>
          </a:p>
          <a:p>
            <a:pPr lvl="1" indent="-228600">
              <a:lnSpc>
                <a:spcPct val="90000"/>
              </a:lnSpc>
              <a:spcAft>
                <a:spcPts val="600"/>
              </a:spcAft>
            </a:pPr>
            <a:r>
              <a:rPr lang="en-US" sz="2400" dirty="0"/>
              <a:t>New Land Use Objectives</a:t>
            </a:r>
          </a:p>
          <a:p>
            <a:pPr lvl="1" indent="-228600">
              <a:lnSpc>
                <a:spcPct val="90000"/>
              </a:lnSpc>
              <a:spcAft>
                <a:spcPts val="600"/>
              </a:spcAft>
            </a:pPr>
            <a:r>
              <a:rPr lang="en-US" sz="2400" dirty="0"/>
              <a:t>Caribou Recovery Committee</a:t>
            </a:r>
          </a:p>
          <a:p>
            <a:pPr lvl="1" indent="-228600">
              <a:lnSpc>
                <a:spcPct val="90000"/>
              </a:lnSpc>
              <a:spcAft>
                <a:spcPts val="600"/>
              </a:spcAft>
            </a:pPr>
            <a:r>
              <a:rPr lang="en-US" sz="2400" dirty="0"/>
              <a:t>Winter Recreation review</a:t>
            </a:r>
          </a:p>
          <a:p>
            <a:pPr lvl="1" indent="-228600">
              <a:lnSpc>
                <a:spcPct val="90000"/>
              </a:lnSpc>
              <a:spcAft>
                <a:spcPts val="600"/>
              </a:spcAft>
            </a:pPr>
            <a:endParaRPr lang="en-US" sz="1600" dirty="0"/>
          </a:p>
          <a:p>
            <a:pPr indent="-228600">
              <a:lnSpc>
                <a:spcPct val="90000"/>
              </a:lnSpc>
              <a:spcAft>
                <a:spcPts val="600"/>
              </a:spcAft>
            </a:pPr>
            <a:endParaRPr lang="en-US" sz="1600" dirty="0"/>
          </a:p>
        </p:txBody>
      </p:sp>
      <p:sp>
        <p:nvSpPr>
          <p:cNvPr id="3" name="Slide Number Placeholder 2">
            <a:extLst>
              <a:ext uri="{FF2B5EF4-FFF2-40B4-BE49-F238E27FC236}">
                <a16:creationId xmlns:a16="http://schemas.microsoft.com/office/drawing/2014/main" id="{D342B98E-7C18-4A95-BA3C-42696A190D6C}"/>
              </a:ext>
            </a:extLst>
          </p:cNvPr>
          <p:cNvSpPr>
            <a:spLocks noGrp="1"/>
          </p:cNvSpPr>
          <p:nvPr>
            <p:ph type="sldNum" sz="quarter" idx="12"/>
          </p:nvPr>
        </p:nvSpPr>
        <p:spPr>
          <a:xfrm>
            <a:off x="5206365" y="6356350"/>
            <a:ext cx="874395" cy="365125"/>
          </a:xfrm>
        </p:spPr>
        <p:txBody>
          <a:bodyPr vert="horz" lIns="91440" tIns="45720" rIns="91440" bIns="45720" rtlCol="0" anchor="ctr">
            <a:normAutofit/>
          </a:bodyPr>
          <a:lstStyle/>
          <a:p>
            <a:pPr>
              <a:spcAft>
                <a:spcPts val="600"/>
              </a:spcAft>
              <a:defRPr/>
            </a:pPr>
            <a:fld id="{B8306A44-7C73-4AA1-9714-8D5564208567}" type="slidenum">
              <a:rPr lang="en-US" smtClean="0">
                <a:solidFill>
                  <a:prstClr val="black">
                    <a:tint val="75000"/>
                  </a:prstClr>
                </a:solidFill>
                <a:latin typeface="Calibri" panose="020F0502020204030204"/>
              </a:rPr>
              <a:pPr>
                <a:spcAft>
                  <a:spcPts val="600"/>
                </a:spcAft>
                <a:defRPr/>
              </a:pPr>
              <a:t>6</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051284E2-DE4A-4B8A-9907-FB3239E80E1C}"/>
              </a:ext>
            </a:extLst>
          </p:cNvPr>
          <p:cNvPicPr>
            <a:picLocks noChangeAspect="1"/>
          </p:cNvPicPr>
          <p:nvPr/>
        </p:nvPicPr>
        <p:blipFill rotWithShape="1">
          <a:blip r:embed="rId3"/>
          <a:srcRect l="18201" r="29501" b="2"/>
          <a:stretch/>
        </p:blipFill>
        <p:spPr>
          <a:xfrm>
            <a:off x="4377430" y="260648"/>
            <a:ext cx="4734863" cy="6721472"/>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183987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60</a:t>
            </a:fld>
            <a:endParaRPr lang="en-US"/>
          </a:p>
        </p:txBody>
      </p:sp>
      <p:sp>
        <p:nvSpPr>
          <p:cNvPr id="2" name="Content Placeholder 1"/>
          <p:cNvSpPr>
            <a:spLocks noGrp="1"/>
          </p:cNvSpPr>
          <p:nvPr>
            <p:ph idx="1"/>
          </p:nvPr>
        </p:nvSpPr>
        <p:spPr>
          <a:xfrm>
            <a:off x="902210" y="1099519"/>
            <a:ext cx="7450126" cy="4660254"/>
          </a:xfrm>
        </p:spPr>
        <p:txBody>
          <a:bodyPr>
            <a:noAutofit/>
          </a:bodyPr>
          <a:lstStyle/>
          <a:p>
            <a:pPr marL="0" lvl="0" indent="0" fontAlgn="base">
              <a:spcBef>
                <a:spcPts val="600"/>
              </a:spcBef>
              <a:spcAft>
                <a:spcPts val="1200"/>
              </a:spcAft>
              <a:buClr>
                <a:srgbClr val="00B0F0"/>
              </a:buClr>
              <a:buNone/>
            </a:pPr>
            <a:r>
              <a:rPr lang="en-US" sz="3600" b="1" dirty="0">
                <a:solidFill>
                  <a:schemeClr val="accent6"/>
                </a:solidFill>
              </a:rPr>
              <a:t>Government of Canada initiatives:</a:t>
            </a:r>
            <a:endParaRPr lang="en-CA" sz="3600" b="1" dirty="0">
              <a:solidFill>
                <a:schemeClr val="accent6"/>
              </a:solidFill>
            </a:endParaRPr>
          </a:p>
          <a:p>
            <a:pPr lvl="0" fontAlgn="base">
              <a:spcBef>
                <a:spcPts val="600"/>
              </a:spcBef>
              <a:spcAft>
                <a:spcPts val="1200"/>
              </a:spcAft>
              <a:buClr>
                <a:srgbClr val="00B0F0"/>
              </a:buClr>
              <a:buFont typeface="Wingdings" panose="05000000000000000000" pitchFamily="2" charset="2"/>
              <a:buChar char="§"/>
            </a:pPr>
            <a:r>
              <a:rPr lang="en-CA" sz="3600" dirty="0"/>
              <a:t>Recognition of Indigenous Rights and Self-Determination discussion tables</a:t>
            </a:r>
          </a:p>
          <a:p>
            <a:pPr lvl="0" fontAlgn="base">
              <a:spcBef>
                <a:spcPts val="600"/>
              </a:spcBef>
              <a:spcAft>
                <a:spcPts val="1200"/>
              </a:spcAft>
              <a:buClr>
                <a:srgbClr val="00B0F0"/>
              </a:buClr>
              <a:buFont typeface="Wingdings" panose="05000000000000000000" pitchFamily="2" charset="2"/>
              <a:buChar char="§"/>
            </a:pPr>
            <a:r>
              <a:rPr lang="en-US" sz="3600" dirty="0"/>
              <a:t>New Fiscal Relationship</a:t>
            </a:r>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Canada: UNDRIP, Truth &amp; Reconciliation Commission (TRC)</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Tree>
    <p:extLst>
      <p:ext uri="{BB962C8B-B14F-4D97-AF65-F5344CB8AC3E}">
        <p14:creationId xmlns:p14="http://schemas.microsoft.com/office/powerpoint/2010/main" val="5093372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61</a:t>
            </a:fld>
            <a:endParaRPr lang="en-US"/>
          </a:p>
        </p:txBody>
      </p:sp>
      <p:sp>
        <p:nvSpPr>
          <p:cNvPr id="2" name="Content Placeholder 1"/>
          <p:cNvSpPr>
            <a:spLocks noGrp="1"/>
          </p:cNvSpPr>
          <p:nvPr>
            <p:ph idx="1"/>
          </p:nvPr>
        </p:nvSpPr>
        <p:spPr>
          <a:xfrm>
            <a:off x="457201" y="878163"/>
            <a:ext cx="8435279" cy="5609038"/>
          </a:xfrm>
        </p:spPr>
        <p:txBody>
          <a:bodyPr>
            <a:noAutofit/>
          </a:bodyPr>
          <a:lstStyle/>
          <a:p>
            <a:pPr marL="0" indent="0">
              <a:buNone/>
            </a:pPr>
            <a:r>
              <a:rPr lang="en-CA" sz="2800" b="1" i="1" dirty="0">
                <a:solidFill>
                  <a:schemeClr val="accent6"/>
                </a:solidFill>
              </a:rPr>
              <a:t>PM Justin Trudeau - Feb 14, 2018</a:t>
            </a:r>
            <a:endParaRPr lang="en-CA" sz="2800" dirty="0">
              <a:solidFill>
                <a:schemeClr val="accent6"/>
              </a:solidFill>
            </a:endParaRPr>
          </a:p>
          <a:p>
            <a:pPr marL="0" indent="0">
              <a:buNone/>
              <a:tabLst>
                <a:tab pos="3028950" algn="l"/>
              </a:tabLst>
            </a:pPr>
            <a:r>
              <a:rPr lang="en-CA" sz="2800" i="1" dirty="0"/>
              <a:t>[T]he challenge — then and now — is 	that while Section 35 recognizes and affirms Aboriginal and treaty rights, those rights have not been implemented by our governments.</a:t>
            </a:r>
            <a:br>
              <a:rPr lang="en-CA" sz="1100" i="1" dirty="0"/>
            </a:br>
            <a:endParaRPr lang="en-CA" sz="1100" dirty="0"/>
          </a:p>
          <a:p>
            <a:pPr marL="0" indent="0">
              <a:buNone/>
            </a:pPr>
            <a:r>
              <a:rPr lang="en-CA" sz="2800" i="1" dirty="0"/>
              <a:t>… And so over time, it too often fell to the courts to pick up the pieces, and fill in the gaps. More precisely, instead of outright recognizing and affirming Indigenous rights — as we promised we would — Indigenous Peoples were forced to prove, time and time again, through costly and drawn-out court challenges, that their rights existed, must be recognized and implemented.</a:t>
            </a:r>
            <a:endParaRPr lang="en-CA" sz="2800" dirty="0"/>
          </a:p>
          <a:p>
            <a:pPr marL="0" indent="0" fontAlgn="base">
              <a:spcBef>
                <a:spcPts val="600"/>
              </a:spcBef>
              <a:spcAft>
                <a:spcPts val="1200"/>
              </a:spcAft>
              <a:buNone/>
            </a:pPr>
            <a:endParaRPr lang="en-US" sz="20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6087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62</a:t>
            </a:fld>
            <a:endParaRPr lang="en-US"/>
          </a:p>
        </p:txBody>
      </p:sp>
      <p:sp>
        <p:nvSpPr>
          <p:cNvPr id="2" name="Content Placeholder 1"/>
          <p:cNvSpPr>
            <a:spLocks noGrp="1"/>
          </p:cNvSpPr>
          <p:nvPr>
            <p:ph idx="1"/>
          </p:nvPr>
        </p:nvSpPr>
        <p:spPr>
          <a:xfrm>
            <a:off x="2721863" y="987424"/>
            <a:ext cx="6333316" cy="4660254"/>
          </a:xfrm>
        </p:spPr>
        <p:txBody>
          <a:bodyPr>
            <a:noAutofit/>
          </a:bodyPr>
          <a:lstStyle/>
          <a:p>
            <a:pPr marL="0" indent="0" fontAlgn="base">
              <a:spcBef>
                <a:spcPts val="600"/>
              </a:spcBef>
              <a:spcAft>
                <a:spcPts val="1200"/>
              </a:spcAft>
              <a:buClr>
                <a:srgbClr val="00B0F0"/>
              </a:buClr>
              <a:buNone/>
            </a:pPr>
            <a:r>
              <a:rPr lang="en-CA" sz="2800" dirty="0"/>
              <a:t>2018 </a:t>
            </a:r>
            <a:r>
              <a:rPr lang="en-CA" sz="2800" b="1" dirty="0"/>
              <a:t>Commitment Document </a:t>
            </a:r>
            <a:r>
              <a:rPr lang="en-CA" sz="2800" dirty="0"/>
              <a:t>developed by the BC First Nations Leadership Council and BC </a:t>
            </a:r>
          </a:p>
          <a:p>
            <a:pPr fontAlgn="base">
              <a:spcBef>
                <a:spcPts val="600"/>
              </a:spcBef>
              <a:spcAft>
                <a:spcPts val="1200"/>
              </a:spcAft>
              <a:buClr>
                <a:srgbClr val="00B0F0"/>
              </a:buClr>
              <a:buFont typeface="Wingdings" panose="05000000000000000000" pitchFamily="2" charset="2"/>
              <a:buChar char="§"/>
            </a:pPr>
            <a:r>
              <a:rPr lang="en-CA" sz="2800" dirty="0"/>
              <a:t>provides direction for joint development of policy and legislative work</a:t>
            </a:r>
          </a:p>
          <a:p>
            <a:pPr fontAlgn="base">
              <a:spcBef>
                <a:spcPts val="600"/>
              </a:spcBef>
              <a:spcAft>
                <a:spcPts val="1200"/>
              </a:spcAft>
              <a:buClr>
                <a:srgbClr val="00B0F0"/>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references strategic planning</a:t>
            </a:r>
          </a:p>
          <a:p>
            <a:pPr lvl="1" fontAlgn="base">
              <a:spcBef>
                <a:spcPts val="600"/>
              </a:spcBef>
              <a:spcAft>
                <a:spcPts val="1200"/>
              </a:spcAft>
              <a:buClr>
                <a:srgbClr val="00B0F0"/>
              </a:buClr>
              <a:buFont typeface="Wingdings" panose="05000000000000000000" pitchFamily="2" charset="2"/>
              <a:buChar char="§"/>
            </a:pPr>
            <a:r>
              <a:rPr lang="en-CA" sz="2400" dirty="0">
                <a:latin typeface="Calibri" panose="020F0502020204030204" pitchFamily="34" charset="0"/>
                <a:ea typeface="Calibri" panose="020F0502020204030204" pitchFamily="34" charset="0"/>
                <a:cs typeface="Times New Roman" panose="02020603050405020304" pitchFamily="18" charset="0"/>
              </a:rPr>
              <a:t>land use planning; decision-making approaches, models and structures; management; and intergovernmental relations … that recognize rights and title and the Declaration. </a:t>
            </a:r>
            <a:endParaRPr lang="en-CA" sz="2400"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pic>
        <p:nvPicPr>
          <p:cNvPr id="4098" name="Picture 2" descr="Image result for bc assembly of first nations ph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993" y="810388"/>
            <a:ext cx="2544217" cy="1204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616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63</a:t>
            </a:fld>
            <a:endParaRPr lang="en-US"/>
          </a:p>
        </p:txBody>
      </p:sp>
      <p:sp>
        <p:nvSpPr>
          <p:cNvPr id="2" name="Content Placeholder 1"/>
          <p:cNvSpPr>
            <a:spLocks noGrp="1"/>
          </p:cNvSpPr>
          <p:nvPr>
            <p:ph idx="1"/>
          </p:nvPr>
        </p:nvSpPr>
        <p:spPr>
          <a:xfrm>
            <a:off x="480120" y="1008062"/>
            <a:ext cx="8435280" cy="4660254"/>
          </a:xfrm>
        </p:spPr>
        <p:txBody>
          <a:bodyPr>
            <a:noAutofit/>
          </a:bodyPr>
          <a:lstStyle/>
          <a:p>
            <a:pPr marL="0" indent="0" fontAlgn="base">
              <a:spcBef>
                <a:spcPts val="600"/>
              </a:spcBef>
              <a:spcAft>
                <a:spcPts val="1200"/>
              </a:spcAft>
              <a:buNone/>
            </a:pPr>
            <a:r>
              <a:rPr lang="en-CA" sz="2800" dirty="0"/>
              <a:t>November 28, 2019, the </a:t>
            </a:r>
            <a:br>
              <a:rPr lang="en-CA" sz="2800" dirty="0"/>
            </a:br>
            <a:r>
              <a:rPr lang="en-CA" sz="2800" dirty="0"/>
              <a:t>Declaration on the Rights of </a:t>
            </a:r>
            <a:br>
              <a:rPr lang="en-CA" sz="2800" dirty="0"/>
            </a:br>
            <a:r>
              <a:rPr lang="en-CA" sz="2800" dirty="0"/>
              <a:t>Indigenous Peoples Act </a:t>
            </a:r>
            <a:br>
              <a:rPr lang="en-CA" sz="2800" dirty="0"/>
            </a:br>
            <a:r>
              <a:rPr lang="en-CA" sz="2800" dirty="0"/>
              <a:t>(“DRIPA”) became law. </a:t>
            </a:r>
          </a:p>
          <a:p>
            <a:pPr marL="0" indent="0" fontAlgn="base">
              <a:spcBef>
                <a:spcPts val="600"/>
              </a:spcBef>
              <a:spcAft>
                <a:spcPts val="1200"/>
              </a:spcAft>
              <a:buNone/>
            </a:pPr>
            <a:r>
              <a:rPr lang="en-CA" sz="2800" dirty="0"/>
              <a:t>The legislation requires:</a:t>
            </a:r>
          </a:p>
          <a:p>
            <a:pPr fontAlgn="base">
              <a:spcBef>
                <a:spcPts val="600"/>
              </a:spcBef>
              <a:spcAft>
                <a:spcPts val="1200"/>
              </a:spcAft>
              <a:buClr>
                <a:srgbClr val="00B0F0"/>
              </a:buClr>
              <a:buFont typeface="Wingdings" panose="05000000000000000000" pitchFamily="2" charset="2"/>
              <a:buChar char="§"/>
            </a:pPr>
            <a:r>
              <a:rPr lang="en-CA" sz="2800" dirty="0"/>
              <a:t>Alignment of B.C.’s laws with the UN Declaration - as laws are modified, or built, they align with the UN Declaration</a:t>
            </a:r>
          </a:p>
          <a:p>
            <a:pPr fontAlgn="base">
              <a:spcBef>
                <a:spcPts val="600"/>
              </a:spcBef>
              <a:spcAft>
                <a:spcPts val="1200"/>
              </a:spcAft>
              <a:buClr>
                <a:srgbClr val="00B0F0"/>
              </a:buClr>
              <a:buFont typeface="Wingdings" panose="05000000000000000000" pitchFamily="2" charset="2"/>
              <a:buChar char="§"/>
            </a:pPr>
            <a:r>
              <a:rPr lang="en-CA" sz="2800" dirty="0"/>
              <a:t>An action plan to guide implementation and includes consistent public reporting.</a:t>
            </a:r>
          </a:p>
          <a:p>
            <a:pPr marL="0" indent="0" fontAlgn="base">
              <a:spcBef>
                <a:spcPts val="600"/>
              </a:spcBef>
              <a:spcAft>
                <a:spcPts val="1200"/>
              </a:spcAft>
              <a:buNone/>
            </a:pPr>
            <a:endParaRPr lang="en-US" sz="20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826910"/>
            <a:ext cx="3576832" cy="2673942"/>
          </a:xfrm>
          <a:prstGeom prst="rect">
            <a:avLst/>
          </a:prstGeom>
          <a:effectLst>
            <a:softEdge rad="63500"/>
          </a:effectLst>
        </p:spPr>
      </p:pic>
    </p:spTree>
    <p:extLst>
      <p:ext uri="{BB962C8B-B14F-4D97-AF65-F5344CB8AC3E}">
        <p14:creationId xmlns:p14="http://schemas.microsoft.com/office/powerpoint/2010/main" val="1829402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64</a:t>
            </a:fld>
            <a:endParaRPr lang="en-US"/>
          </a:p>
        </p:txBody>
      </p:sp>
      <p:sp>
        <p:nvSpPr>
          <p:cNvPr id="2" name="Content Placeholder 1"/>
          <p:cNvSpPr>
            <a:spLocks noGrp="1"/>
          </p:cNvSpPr>
          <p:nvPr>
            <p:ph idx="1"/>
          </p:nvPr>
        </p:nvSpPr>
        <p:spPr>
          <a:xfrm>
            <a:off x="683568" y="1073002"/>
            <a:ext cx="7450126" cy="4660254"/>
          </a:xfrm>
        </p:spPr>
        <p:txBody>
          <a:bodyPr>
            <a:noAutofit/>
          </a:bodyPr>
          <a:lstStyle/>
          <a:p>
            <a:pPr marL="0" indent="0" fontAlgn="base">
              <a:spcBef>
                <a:spcPts val="0"/>
              </a:spcBef>
              <a:buNone/>
            </a:pPr>
            <a:endParaRPr lang="en-US" sz="1800" b="1" dirty="0"/>
          </a:p>
          <a:p>
            <a:pPr marL="0" indent="0" fontAlgn="base">
              <a:spcBef>
                <a:spcPts val="0"/>
              </a:spcBef>
              <a:buNone/>
            </a:pPr>
            <a:endParaRPr lang="en-US" sz="18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
        <p:nvSpPr>
          <p:cNvPr id="3" name="Rectangle 2"/>
          <p:cNvSpPr/>
          <p:nvPr/>
        </p:nvSpPr>
        <p:spPr>
          <a:xfrm>
            <a:off x="489559" y="1355296"/>
            <a:ext cx="8229599" cy="4401205"/>
          </a:xfrm>
          <a:prstGeom prst="rect">
            <a:avLst/>
          </a:prstGeom>
        </p:spPr>
        <p:txBody>
          <a:bodyPr wrap="square">
            <a:spAutoFit/>
          </a:bodyPr>
          <a:lstStyle/>
          <a:p>
            <a:pPr marL="457200" indent="-457200">
              <a:spcBef>
                <a:spcPts val="600"/>
              </a:spcBef>
              <a:spcAft>
                <a:spcPts val="1200"/>
              </a:spcAft>
              <a:buClr>
                <a:srgbClr val="00B0F0"/>
              </a:buClr>
              <a:buFont typeface="+mj-lt"/>
              <a:buAutoNum type="arabicPeriod"/>
            </a:pPr>
            <a:r>
              <a:rPr lang="en-CA" sz="2800" dirty="0"/>
              <a:t>action plan to be developed with Indigenous Peoples; annual public reporting </a:t>
            </a:r>
          </a:p>
          <a:p>
            <a:pPr marL="457200" indent="-457200">
              <a:spcBef>
                <a:spcPts val="600"/>
              </a:spcBef>
              <a:spcAft>
                <a:spcPts val="1200"/>
              </a:spcAft>
              <a:buClr>
                <a:srgbClr val="00B0F0"/>
              </a:buClr>
              <a:buFont typeface="+mj-lt"/>
              <a:buAutoNum type="arabicPeriod"/>
            </a:pPr>
            <a:r>
              <a:rPr lang="en-CA" sz="2800" dirty="0"/>
              <a:t>shared decision-making with Indigenous governments, primarily through agreements</a:t>
            </a:r>
          </a:p>
          <a:p>
            <a:pPr marL="457200" indent="-457200">
              <a:spcBef>
                <a:spcPts val="600"/>
              </a:spcBef>
              <a:spcAft>
                <a:spcPts val="1200"/>
              </a:spcAft>
              <a:buClr>
                <a:srgbClr val="00B0F0"/>
              </a:buClr>
              <a:buFont typeface="+mj-lt"/>
              <a:buAutoNum type="arabicPeriod"/>
            </a:pPr>
            <a:r>
              <a:rPr lang="en-CA" sz="2800" dirty="0"/>
              <a:t>Indigenous nations or groups exercise greater self-determination and select their representation</a:t>
            </a:r>
          </a:p>
          <a:p>
            <a:pPr marL="514350" lvl="0" indent="-514350">
              <a:spcBef>
                <a:spcPts val="600"/>
              </a:spcBef>
              <a:spcAft>
                <a:spcPts val="1200"/>
              </a:spcAft>
              <a:buClr>
                <a:srgbClr val="00B0F0"/>
              </a:buClr>
              <a:buFont typeface="+mj-lt"/>
              <a:buAutoNum type="arabicPeriod" startAt="4"/>
            </a:pPr>
            <a:r>
              <a:rPr lang="en-CA" sz="2800" dirty="0">
                <a:solidFill>
                  <a:prstClr val="black"/>
                </a:solidFill>
              </a:rPr>
              <a:t>‘collaborative consent’</a:t>
            </a:r>
          </a:p>
          <a:p>
            <a:pPr marL="457200" indent="-457200">
              <a:spcBef>
                <a:spcPts val="600"/>
              </a:spcBef>
              <a:spcAft>
                <a:spcPts val="1200"/>
              </a:spcAft>
              <a:buClr>
                <a:srgbClr val="00B0F0"/>
              </a:buClr>
              <a:buFont typeface="+mj-lt"/>
              <a:buAutoNum type="arabicPeriod"/>
            </a:pPr>
            <a:endParaRPr lang="en-CA" sz="2400" dirty="0"/>
          </a:p>
        </p:txBody>
      </p:sp>
    </p:spTree>
    <p:extLst>
      <p:ext uri="{BB962C8B-B14F-4D97-AF65-F5344CB8AC3E}">
        <p14:creationId xmlns:p14="http://schemas.microsoft.com/office/powerpoint/2010/main" val="26462145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65</a:t>
            </a:fld>
            <a:endParaRPr lang="en-US"/>
          </a:p>
        </p:txBody>
      </p:sp>
      <p:sp>
        <p:nvSpPr>
          <p:cNvPr id="2" name="Content Placeholder 1"/>
          <p:cNvSpPr>
            <a:spLocks noGrp="1"/>
          </p:cNvSpPr>
          <p:nvPr>
            <p:ph idx="1"/>
          </p:nvPr>
        </p:nvSpPr>
        <p:spPr>
          <a:xfrm>
            <a:off x="683568" y="1073002"/>
            <a:ext cx="7450126" cy="4660254"/>
          </a:xfrm>
        </p:spPr>
        <p:txBody>
          <a:bodyPr>
            <a:noAutofit/>
          </a:bodyPr>
          <a:lstStyle/>
          <a:p>
            <a:pPr marL="0" indent="0" fontAlgn="base">
              <a:spcBef>
                <a:spcPts val="0"/>
              </a:spcBef>
              <a:buNone/>
            </a:pPr>
            <a:endParaRPr lang="en-US" sz="1800" b="1" dirty="0"/>
          </a:p>
          <a:p>
            <a:pPr marL="0" indent="0" fontAlgn="base">
              <a:spcBef>
                <a:spcPts val="0"/>
              </a:spcBef>
              <a:buNone/>
            </a:pPr>
            <a:endParaRPr lang="en-US" sz="18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
        <p:nvSpPr>
          <p:cNvPr id="3" name="Rectangle 2"/>
          <p:cNvSpPr/>
          <p:nvPr/>
        </p:nvSpPr>
        <p:spPr>
          <a:xfrm>
            <a:off x="467855" y="1201408"/>
            <a:ext cx="8229599" cy="4001095"/>
          </a:xfrm>
          <a:prstGeom prst="rect">
            <a:avLst/>
          </a:prstGeom>
        </p:spPr>
        <p:txBody>
          <a:bodyPr wrap="square">
            <a:spAutoFit/>
          </a:bodyPr>
          <a:lstStyle/>
          <a:p>
            <a:pPr marL="514350" indent="-514350">
              <a:spcBef>
                <a:spcPts val="600"/>
              </a:spcBef>
              <a:spcAft>
                <a:spcPts val="1200"/>
              </a:spcAft>
              <a:buClr>
                <a:srgbClr val="00B0F0"/>
              </a:buClr>
              <a:buFont typeface="+mj-lt"/>
              <a:buAutoNum type="arabicPeriod" startAt="4"/>
            </a:pPr>
            <a:r>
              <a:rPr lang="en-CA" sz="2800" dirty="0"/>
              <a:t>shared-decision making agreements already exist between BC and First Nations</a:t>
            </a:r>
          </a:p>
          <a:p>
            <a:pPr marL="514350" indent="-514350">
              <a:spcBef>
                <a:spcPts val="600"/>
              </a:spcBef>
              <a:spcAft>
                <a:spcPts val="1200"/>
              </a:spcAft>
              <a:buClr>
                <a:srgbClr val="00B0F0"/>
              </a:buClr>
              <a:buFont typeface="+mj-lt"/>
              <a:buAutoNum type="arabicPeriod" startAt="4"/>
            </a:pPr>
            <a:r>
              <a:rPr lang="en-CA" sz="2800" dirty="0"/>
              <a:t>2018 Environmental Assessment Act includes collaborative decision-making</a:t>
            </a:r>
          </a:p>
          <a:p>
            <a:pPr marL="514350" indent="-514350">
              <a:spcBef>
                <a:spcPts val="600"/>
              </a:spcBef>
              <a:spcAft>
                <a:spcPts val="1200"/>
              </a:spcAft>
              <a:buClr>
                <a:srgbClr val="00B0F0"/>
              </a:buClr>
              <a:buFont typeface="+mj-lt"/>
              <a:buAutoNum type="arabicPeriod" startAt="4"/>
            </a:pPr>
            <a:r>
              <a:rPr lang="en-CA" sz="2800" dirty="0"/>
              <a:t>however, collaborative decision-making arrangements have been informal and difficult to implement. DRIPA provides mechanisms for processes and transparency</a:t>
            </a:r>
          </a:p>
        </p:txBody>
      </p:sp>
    </p:spTree>
    <p:extLst>
      <p:ext uri="{BB962C8B-B14F-4D97-AF65-F5344CB8AC3E}">
        <p14:creationId xmlns:p14="http://schemas.microsoft.com/office/powerpoint/2010/main" val="1074827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66</a:t>
            </a:fld>
            <a:endParaRPr lang="en-US"/>
          </a:p>
        </p:txBody>
      </p:sp>
      <p:sp>
        <p:nvSpPr>
          <p:cNvPr id="2" name="Content Placeholder 1"/>
          <p:cNvSpPr>
            <a:spLocks noGrp="1"/>
          </p:cNvSpPr>
          <p:nvPr>
            <p:ph idx="1"/>
          </p:nvPr>
        </p:nvSpPr>
        <p:spPr>
          <a:xfrm>
            <a:off x="683568" y="1073002"/>
            <a:ext cx="7450126" cy="4660254"/>
          </a:xfrm>
        </p:spPr>
        <p:txBody>
          <a:bodyPr>
            <a:noAutofit/>
          </a:bodyPr>
          <a:lstStyle/>
          <a:p>
            <a:pPr marL="0" indent="0" fontAlgn="base">
              <a:spcBef>
                <a:spcPts val="0"/>
              </a:spcBef>
              <a:buNone/>
            </a:pPr>
            <a:endParaRPr lang="en-US" sz="1800" b="1" dirty="0"/>
          </a:p>
          <a:p>
            <a:pPr marL="0" indent="0" fontAlgn="base">
              <a:spcBef>
                <a:spcPts val="0"/>
              </a:spcBef>
              <a:buNone/>
            </a:pPr>
            <a:endParaRPr lang="en-US" sz="18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
        <p:nvSpPr>
          <p:cNvPr id="3" name="Rectangle 2"/>
          <p:cNvSpPr/>
          <p:nvPr/>
        </p:nvSpPr>
        <p:spPr>
          <a:xfrm>
            <a:off x="472469" y="1306894"/>
            <a:ext cx="8229599" cy="1384995"/>
          </a:xfrm>
          <a:prstGeom prst="rect">
            <a:avLst/>
          </a:prstGeom>
        </p:spPr>
        <p:txBody>
          <a:bodyPr wrap="square">
            <a:spAutoFit/>
          </a:bodyPr>
          <a:lstStyle/>
          <a:p>
            <a:pPr marL="514350" indent="-514350">
              <a:buClr>
                <a:srgbClr val="00B0F0"/>
              </a:buClr>
              <a:buFont typeface="+mj-lt"/>
              <a:buAutoNum type="arabicPeriod" startAt="7"/>
            </a:pPr>
            <a:r>
              <a:rPr lang="en-CA" sz="2800" dirty="0"/>
              <a:t>does not define Indigenous governing bodies as Indian bands under the Indian Act, but as self-determining groups with rights and title.</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7790" y="3654920"/>
            <a:ext cx="5868144" cy="2560104"/>
          </a:xfrm>
          <a:prstGeom prst="rect">
            <a:avLst/>
          </a:prstGeom>
          <a:effectLst>
            <a:softEdge rad="63500"/>
          </a:effectLst>
        </p:spPr>
      </p:pic>
    </p:spTree>
    <p:extLst>
      <p:ext uri="{BB962C8B-B14F-4D97-AF65-F5344CB8AC3E}">
        <p14:creationId xmlns:p14="http://schemas.microsoft.com/office/powerpoint/2010/main" val="23265294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67</a:t>
            </a:fld>
            <a:endParaRPr lang="en-US"/>
          </a:p>
        </p:txBody>
      </p:sp>
      <p:sp>
        <p:nvSpPr>
          <p:cNvPr id="2" name="Content Placeholder 1"/>
          <p:cNvSpPr>
            <a:spLocks noGrp="1"/>
          </p:cNvSpPr>
          <p:nvPr>
            <p:ph idx="1"/>
          </p:nvPr>
        </p:nvSpPr>
        <p:spPr>
          <a:xfrm>
            <a:off x="4490548" y="1445267"/>
            <a:ext cx="4176464" cy="2844056"/>
          </a:xfrm>
        </p:spPr>
        <p:txBody>
          <a:bodyPr>
            <a:noAutofit/>
          </a:bodyPr>
          <a:lstStyle/>
          <a:p>
            <a:pPr marL="0" indent="0" fontAlgn="base">
              <a:spcBef>
                <a:spcPts val="0"/>
              </a:spcBef>
              <a:buNone/>
            </a:pPr>
            <a:endParaRPr lang="en-US" sz="2400" b="1" dirty="0"/>
          </a:p>
          <a:p>
            <a:pPr marL="0" indent="0" fontAlgn="base">
              <a:spcBef>
                <a:spcPts val="0"/>
              </a:spcBef>
              <a:buNone/>
            </a:pPr>
            <a:r>
              <a:rPr lang="en-CA" dirty="0"/>
              <a:t>Consent has been a foundational part of Indigenous-Crown relations beginning with the Royal Proclamation of 1763, and also is entrenched in Constitutional section 35 law. </a:t>
            </a:r>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296" y="2248146"/>
            <a:ext cx="3798080" cy="2852936"/>
          </a:xfrm>
          <a:prstGeom prst="rect">
            <a:avLst/>
          </a:prstGeom>
          <a:effectLst>
            <a:softEdge rad="31750"/>
          </a:effectLst>
        </p:spPr>
      </p:pic>
      <p:sp>
        <p:nvSpPr>
          <p:cNvPr id="13" name="TextBox 12"/>
          <p:cNvSpPr txBox="1"/>
          <p:nvPr/>
        </p:nvSpPr>
        <p:spPr>
          <a:xfrm>
            <a:off x="611561" y="1121866"/>
            <a:ext cx="3882664" cy="584775"/>
          </a:xfrm>
          <a:prstGeom prst="rect">
            <a:avLst/>
          </a:prstGeom>
          <a:noFill/>
        </p:spPr>
        <p:txBody>
          <a:bodyPr wrap="square" rtlCol="0">
            <a:spAutoFit/>
          </a:bodyPr>
          <a:lstStyle/>
          <a:p>
            <a:r>
              <a:rPr lang="en-US" sz="3200" b="1" dirty="0">
                <a:solidFill>
                  <a:schemeClr val="accent6"/>
                </a:solidFill>
              </a:rPr>
              <a:t>Consent</a:t>
            </a:r>
            <a:endParaRPr lang="en-CA" sz="3200" b="1" dirty="0">
              <a:solidFill>
                <a:schemeClr val="accent6"/>
              </a:solidFill>
            </a:endParaRPr>
          </a:p>
        </p:txBody>
      </p:sp>
    </p:spTree>
    <p:extLst>
      <p:ext uri="{BB962C8B-B14F-4D97-AF65-F5344CB8AC3E}">
        <p14:creationId xmlns:p14="http://schemas.microsoft.com/office/powerpoint/2010/main" val="37688037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68</a:t>
            </a:fld>
            <a:endParaRPr lang="en-US"/>
          </a:p>
        </p:txBody>
      </p:sp>
      <p:sp>
        <p:nvSpPr>
          <p:cNvPr id="2" name="Content Placeholder 1"/>
          <p:cNvSpPr>
            <a:spLocks noGrp="1"/>
          </p:cNvSpPr>
          <p:nvPr>
            <p:ph idx="1"/>
          </p:nvPr>
        </p:nvSpPr>
        <p:spPr>
          <a:xfrm>
            <a:off x="467544" y="1161008"/>
            <a:ext cx="8208912" cy="2428006"/>
          </a:xfrm>
        </p:spPr>
        <p:txBody>
          <a:bodyPr>
            <a:noAutofit/>
          </a:bodyPr>
          <a:lstStyle/>
          <a:p>
            <a:pPr marL="0" indent="0" fontAlgn="base">
              <a:spcBef>
                <a:spcPts val="600"/>
              </a:spcBef>
              <a:spcAft>
                <a:spcPts val="1200"/>
              </a:spcAft>
              <a:buNone/>
            </a:pPr>
            <a:r>
              <a:rPr lang="en-CA" sz="2400" dirty="0"/>
              <a:t>Consent is analogous to relations we see between governments – intended to seek agreement -  as opposed to being an extension of consultation which is procedural and legal in nature. The focus in on mechanisms and processes for making decisions. </a:t>
            </a:r>
          </a:p>
          <a:p>
            <a:pPr marL="0" indent="0" fontAlgn="base">
              <a:spcBef>
                <a:spcPts val="600"/>
              </a:spcBef>
              <a:spcAft>
                <a:spcPts val="1200"/>
              </a:spcAft>
              <a:buNone/>
            </a:pPr>
            <a:r>
              <a:rPr lang="en-CA" sz="2400" i="1" dirty="0"/>
              <a:t>In such relations, where governments must work together, there are a range of mechanisms that are used to ensure the authority and autonomy of both governments is respected, and decisions are made in a way that is consistent and  coherent, and does not often lead  to regular or substantial disagreement.</a:t>
            </a:r>
          </a:p>
          <a:p>
            <a:pPr marL="0" indent="0" fontAlgn="base">
              <a:spcBef>
                <a:spcPts val="600"/>
              </a:spcBef>
              <a:spcAft>
                <a:spcPts val="1200"/>
              </a:spcAft>
              <a:buClr>
                <a:srgbClr val="00B0F0"/>
              </a:buClr>
              <a:buNone/>
            </a:pPr>
            <a:r>
              <a:rPr lang="en-CA" sz="2400" dirty="0"/>
              <a:t>		- Hon. Jody Wilson-Raybould, address to the 		   Business Council of BC April 13, 2018</a:t>
            </a:r>
          </a:p>
          <a:p>
            <a:pPr marL="0" indent="0" fontAlgn="base">
              <a:spcBef>
                <a:spcPts val="0"/>
              </a:spcBef>
              <a:buNone/>
            </a:pPr>
            <a:endParaRPr lang="en-US" sz="20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Tree>
    <p:extLst>
      <p:ext uri="{BB962C8B-B14F-4D97-AF65-F5344CB8AC3E}">
        <p14:creationId xmlns:p14="http://schemas.microsoft.com/office/powerpoint/2010/main" val="1351140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69</a:t>
            </a:fld>
            <a:endParaRPr lang="en-US"/>
          </a:p>
        </p:txBody>
      </p:sp>
      <p:sp>
        <p:nvSpPr>
          <p:cNvPr id="2" name="Content Placeholder 1"/>
          <p:cNvSpPr>
            <a:spLocks noGrp="1"/>
          </p:cNvSpPr>
          <p:nvPr>
            <p:ph idx="1"/>
          </p:nvPr>
        </p:nvSpPr>
        <p:spPr>
          <a:xfrm>
            <a:off x="474316" y="1093075"/>
            <a:ext cx="7450126" cy="4861018"/>
          </a:xfrm>
        </p:spPr>
        <p:txBody>
          <a:bodyPr>
            <a:noAutofit/>
          </a:bodyPr>
          <a:lstStyle/>
          <a:p>
            <a:pPr marL="0" indent="0" fontAlgn="base">
              <a:spcBef>
                <a:spcPts val="0"/>
              </a:spcBef>
              <a:buNone/>
            </a:pPr>
            <a:r>
              <a:rPr lang="en-CA" sz="2800" dirty="0"/>
              <a:t>Consent is a factor in the new federal IA and provincial EA processes, and in some completed agreements that emphasize a shared approach to implementing UNDRIP. </a:t>
            </a:r>
          </a:p>
          <a:p>
            <a:pPr marL="0" indent="0" fontAlgn="base">
              <a:spcBef>
                <a:spcPts val="0"/>
              </a:spcBef>
              <a:buNone/>
            </a:pPr>
            <a:endParaRPr lang="en-US" sz="4800" dirty="0"/>
          </a:p>
          <a:p>
            <a:pPr marL="0" indent="0" fontAlgn="base">
              <a:spcBef>
                <a:spcPts val="0"/>
              </a:spcBef>
              <a:buNone/>
            </a:pPr>
            <a:endParaRPr lang="en-CA" sz="2800" dirty="0"/>
          </a:p>
          <a:p>
            <a:pPr marL="0" indent="0" fontAlgn="base">
              <a:spcBef>
                <a:spcPts val="0"/>
              </a:spcBef>
              <a:buNone/>
            </a:pPr>
            <a:r>
              <a:rPr lang="en-CA" sz="2800" dirty="0"/>
              <a:t>The shíshálh Nation and BC </a:t>
            </a:r>
            <a:br>
              <a:rPr lang="en-CA" sz="2800" dirty="0"/>
            </a:br>
            <a:r>
              <a:rPr lang="en-CA" sz="2800" dirty="0"/>
              <a:t>have an agreement which is </a:t>
            </a:r>
            <a:br>
              <a:rPr lang="en-CA" sz="2800" dirty="0"/>
            </a:br>
            <a:r>
              <a:rPr lang="en-CA" sz="2800" dirty="0"/>
              <a:t>piloting consent-based </a:t>
            </a:r>
            <a:br>
              <a:rPr lang="en-CA" sz="2800" dirty="0"/>
            </a:br>
            <a:r>
              <a:rPr lang="en-CA" sz="2800" dirty="0"/>
              <a:t>decision-making, including land use planning. </a:t>
            </a:r>
            <a:endParaRPr lang="en-US" sz="2800"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987" y="2636912"/>
            <a:ext cx="3592655" cy="2396266"/>
          </a:xfrm>
          <a:prstGeom prst="rect">
            <a:avLst/>
          </a:prstGeom>
          <a:effectLst>
            <a:softEdge rad="63500"/>
          </a:effectLst>
        </p:spPr>
      </p:pic>
    </p:spTree>
    <p:extLst>
      <p:ext uri="{BB962C8B-B14F-4D97-AF65-F5344CB8AC3E}">
        <p14:creationId xmlns:p14="http://schemas.microsoft.com/office/powerpoint/2010/main" val="2523956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DA7ACA-89DD-42AF-95FC-FAA214ECFC2F}"/>
              </a:ext>
            </a:extLst>
          </p:cNvPr>
          <p:cNvSpPr>
            <a:spLocks noGrp="1"/>
          </p:cNvSpPr>
          <p:nvPr>
            <p:ph idx="1"/>
          </p:nvPr>
        </p:nvSpPr>
        <p:spPr>
          <a:xfrm>
            <a:off x="611560" y="2303447"/>
            <a:ext cx="8229600" cy="4221897"/>
          </a:xfrm>
        </p:spPr>
        <p:txBody>
          <a:bodyPr>
            <a:normAutofit lnSpcReduction="10000"/>
          </a:bodyPr>
          <a:lstStyle/>
          <a:p>
            <a:pPr>
              <a:spcAft>
                <a:spcPts val="600"/>
              </a:spcAft>
            </a:pPr>
            <a:r>
              <a:rPr lang="en-CA" sz="2800" dirty="0"/>
              <a:t>Federal funding for Tenure Compensation and Community Transition</a:t>
            </a:r>
          </a:p>
          <a:p>
            <a:pPr>
              <a:spcAft>
                <a:spcPts val="600"/>
              </a:spcAft>
            </a:pPr>
            <a:r>
              <a:rPr lang="en-CA" sz="2800" dirty="0"/>
              <a:t>3  technical committees have been formed to address concerns raised by communities, and support the Partnership Agreement implementation:</a:t>
            </a:r>
          </a:p>
          <a:p>
            <a:pPr lvl="1">
              <a:spcAft>
                <a:spcPts val="600"/>
              </a:spcAft>
            </a:pPr>
            <a:r>
              <a:rPr lang="en-CA" sz="2800" dirty="0"/>
              <a:t>Socio-economic Subcommittee</a:t>
            </a:r>
          </a:p>
          <a:p>
            <a:pPr lvl="1">
              <a:spcAft>
                <a:spcPts val="600"/>
              </a:spcAft>
            </a:pPr>
            <a:r>
              <a:rPr lang="en-CA" sz="2800" dirty="0"/>
              <a:t>Caribou Land Use Objectives Subcommittee</a:t>
            </a:r>
          </a:p>
          <a:p>
            <a:pPr lvl="1">
              <a:spcAft>
                <a:spcPts val="600"/>
              </a:spcAft>
            </a:pPr>
            <a:r>
              <a:rPr lang="en-CA" sz="2800" dirty="0"/>
              <a:t>Snowmobile Advisory Committee </a:t>
            </a:r>
          </a:p>
          <a:p>
            <a:pPr>
              <a:spcAft>
                <a:spcPts val="600"/>
              </a:spcAft>
            </a:pPr>
            <a:endParaRPr lang="en-CA" dirty="0"/>
          </a:p>
          <a:p>
            <a:pPr>
              <a:spcAft>
                <a:spcPts val="600"/>
              </a:spcAft>
            </a:pPr>
            <a:endParaRPr lang="en-CA" dirty="0"/>
          </a:p>
        </p:txBody>
      </p:sp>
      <p:sp>
        <p:nvSpPr>
          <p:cNvPr id="3" name="Slide Number Placeholder 2">
            <a:extLst>
              <a:ext uri="{FF2B5EF4-FFF2-40B4-BE49-F238E27FC236}">
                <a16:creationId xmlns:a16="http://schemas.microsoft.com/office/drawing/2014/main" id="{D342B98E-7C18-4A95-BA3C-42696A190D6C}"/>
              </a:ext>
            </a:extLst>
          </p:cNvPr>
          <p:cNvSpPr>
            <a:spLocks noGrp="1"/>
          </p:cNvSpPr>
          <p:nvPr>
            <p:ph type="sldNum" sz="quarter" idx="12"/>
          </p:nvPr>
        </p:nvSpPr>
        <p:spPr/>
        <p:txBody>
          <a:bodyPr/>
          <a:lstStyle/>
          <a:p>
            <a:fld id="{B8306A44-7C73-4AA1-9714-8D5564208567}" type="slidenum">
              <a:rPr lang="en-CA" smtClean="0"/>
              <a:pPr/>
              <a:t>7</a:t>
            </a:fld>
            <a:endParaRPr lang="en-CA" dirty="0"/>
          </a:p>
        </p:txBody>
      </p:sp>
      <p:sp>
        <p:nvSpPr>
          <p:cNvPr id="4" name="Text Box 9">
            <a:extLst>
              <a:ext uri="{FF2B5EF4-FFF2-40B4-BE49-F238E27FC236}">
                <a16:creationId xmlns:a16="http://schemas.microsoft.com/office/drawing/2014/main" id="{44C9A323-25F0-44DD-915E-B162229DA07D}"/>
              </a:ext>
            </a:extLst>
          </p:cNvPr>
          <p:cNvSpPr txBox="1">
            <a:spLocks noChangeArrowheads="1"/>
          </p:cNvSpPr>
          <p:nvPr/>
        </p:nvSpPr>
        <p:spPr bwMode="auto">
          <a:xfrm>
            <a:off x="971600" y="1556792"/>
            <a:ext cx="6945687" cy="504056"/>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400" b="1" dirty="0">
                <a:effectLst>
                  <a:outerShdw blurRad="38100" dist="38100" dir="2700000" algn="tl">
                    <a:srgbClr val="000000">
                      <a:alpha val="43137"/>
                    </a:srgbClr>
                  </a:outerShdw>
                </a:effectLst>
                <a:latin typeface="+mj-lt"/>
                <a:ea typeface="+mj-ea"/>
                <a:cs typeface="+mj-cs"/>
              </a:rPr>
              <a:t>Partnership Agreement Continued…</a:t>
            </a:r>
            <a:endParaRPr lang="en-US" sz="3400" b="1" kern="1200" dirty="0">
              <a:solidFill>
                <a:schemeClr val="tx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3165805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70</a:t>
            </a:fld>
            <a:endParaRPr lang="en-US"/>
          </a:p>
        </p:txBody>
      </p:sp>
      <p:sp>
        <p:nvSpPr>
          <p:cNvPr id="2" name="Content Placeholder 1"/>
          <p:cNvSpPr>
            <a:spLocks noGrp="1"/>
          </p:cNvSpPr>
          <p:nvPr>
            <p:ph idx="1"/>
          </p:nvPr>
        </p:nvSpPr>
        <p:spPr>
          <a:xfrm>
            <a:off x="683568" y="1073002"/>
            <a:ext cx="7450126" cy="4660254"/>
          </a:xfrm>
        </p:spPr>
        <p:txBody>
          <a:bodyPr>
            <a:noAutofit/>
          </a:bodyPr>
          <a:lstStyle/>
          <a:p>
            <a:pPr marL="0" indent="0">
              <a:spcBef>
                <a:spcPct val="0"/>
              </a:spcBef>
              <a:buNone/>
            </a:pPr>
            <a:r>
              <a:rPr lang="en-CA" sz="2000" dirty="0">
                <a:latin typeface="Calibri" panose="020F0502020204030204" pitchFamily="34" charset="0"/>
                <a:ea typeface="Calibri" panose="020F0502020204030204" pitchFamily="34" charset="0"/>
                <a:cs typeface="Times New Roman" panose="02020603050405020304" pitchFamily="18" charset="0"/>
              </a:rPr>
              <a:t> </a:t>
            </a:r>
            <a:endParaRPr lang="en-US" altLang="en-US" sz="2000" b="1" dirty="0">
              <a:solidFill>
                <a:schemeClr val="accent6"/>
              </a:solidFill>
            </a:endParaRPr>
          </a:p>
          <a:p>
            <a:pPr marL="0" indent="0">
              <a:spcBef>
                <a:spcPct val="0"/>
              </a:spcBef>
              <a:buNone/>
            </a:pPr>
            <a:endParaRPr lang="en-US" altLang="en-US" sz="2000" dirty="0">
              <a:solidFill>
                <a:schemeClr val="accent6"/>
              </a:solidFill>
            </a:endParaRPr>
          </a:p>
          <a:p>
            <a:pPr>
              <a:spcBef>
                <a:spcPct val="0"/>
              </a:spcBef>
              <a:buClr>
                <a:srgbClr val="00B0F0"/>
              </a:buClr>
              <a:buFont typeface="Wingdings" panose="05000000000000000000" pitchFamily="2" charset="2"/>
              <a:buChar char="§"/>
            </a:pPr>
            <a:endParaRPr lang="en-CA" altLang="en-US" sz="2000" dirty="0"/>
          </a:p>
          <a:p>
            <a:pPr marL="0" indent="0">
              <a:spcBef>
                <a:spcPct val="0"/>
              </a:spcBef>
              <a:buNone/>
            </a:pPr>
            <a:endParaRPr lang="en-CA" altLang="en-US" sz="1800"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algn="ctr">
              <a:spcBef>
                <a:spcPts val="600"/>
              </a:spcBef>
              <a:spcAft>
                <a:spcPts val="600"/>
              </a:spcAft>
              <a:defRPr/>
            </a:pPr>
            <a:r>
              <a:rPr lang="en-US" sz="2400" b="1" dirty="0">
                <a:solidFill>
                  <a:srgbClr val="009BD2"/>
                </a:solidFill>
              </a:rPr>
              <a:t>FREE, PRIOR &amp; INFORMED CONSENT </a:t>
            </a: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
        <p:nvSpPr>
          <p:cNvPr id="12" name="Content Placeholder 1"/>
          <p:cNvSpPr txBox="1">
            <a:spLocks/>
          </p:cNvSpPr>
          <p:nvPr/>
        </p:nvSpPr>
        <p:spPr>
          <a:xfrm>
            <a:off x="683568" y="1073002"/>
            <a:ext cx="7450126" cy="52833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1200"/>
              </a:spcAft>
              <a:buClr>
                <a:srgbClr val="00B0F0"/>
              </a:buClr>
              <a:buNone/>
            </a:pPr>
            <a:endParaRPr lang="en-US" altLang="en-US" sz="2000" b="1" dirty="0">
              <a:solidFill>
                <a:schemeClr val="accent6"/>
              </a:solidFill>
            </a:endParaRPr>
          </a:p>
          <a:p>
            <a:pPr marL="0" indent="0">
              <a:spcBef>
                <a:spcPct val="0"/>
              </a:spcBef>
              <a:buFont typeface="Arial" pitchFamily="34" charset="0"/>
              <a:buNone/>
            </a:pPr>
            <a:endParaRPr lang="en-US" altLang="en-US" sz="2000" dirty="0">
              <a:solidFill>
                <a:schemeClr val="accent6"/>
              </a:solidFill>
            </a:endParaRPr>
          </a:p>
          <a:p>
            <a:pPr>
              <a:spcBef>
                <a:spcPct val="0"/>
              </a:spcBef>
              <a:buClr>
                <a:srgbClr val="00B0F0"/>
              </a:buClr>
              <a:buFont typeface="Wingdings" panose="05000000000000000000" pitchFamily="2" charset="2"/>
              <a:buChar char="§"/>
            </a:pPr>
            <a:endParaRPr lang="en-CA" altLang="en-US" sz="2000" dirty="0"/>
          </a:p>
          <a:p>
            <a:pPr marL="0" indent="0">
              <a:spcBef>
                <a:spcPct val="0"/>
              </a:spcBef>
              <a:buFont typeface="Arial" pitchFamily="34" charset="0"/>
              <a:buNone/>
            </a:pPr>
            <a:endParaRPr lang="en-CA" altLang="en-US" sz="18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3" y="829690"/>
            <a:ext cx="9070075" cy="6035265"/>
          </a:xfrm>
          <a:prstGeom prst="rect">
            <a:avLst/>
          </a:prstGeom>
        </p:spPr>
      </p:pic>
    </p:spTree>
    <p:extLst>
      <p:ext uri="{BB962C8B-B14F-4D97-AF65-F5344CB8AC3E}">
        <p14:creationId xmlns:p14="http://schemas.microsoft.com/office/powerpoint/2010/main" val="20194783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7416" y="1995399"/>
            <a:ext cx="5054024" cy="2784102"/>
          </a:xfrm>
          <a:prstGeom prst="rect">
            <a:avLst/>
          </a:prstGeom>
        </p:spPr>
      </p:pic>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71</a:t>
            </a:fld>
            <a:endParaRPr lang="en-US"/>
          </a:p>
        </p:txBody>
      </p:sp>
      <p:sp>
        <p:nvSpPr>
          <p:cNvPr id="2" name="Content Placeholder 1"/>
          <p:cNvSpPr>
            <a:spLocks noGrp="1"/>
          </p:cNvSpPr>
          <p:nvPr>
            <p:ph idx="1"/>
          </p:nvPr>
        </p:nvSpPr>
        <p:spPr>
          <a:xfrm>
            <a:off x="683568" y="1073002"/>
            <a:ext cx="7450126" cy="4660254"/>
          </a:xfrm>
        </p:spPr>
        <p:txBody>
          <a:bodyPr>
            <a:noAutofit/>
          </a:bodyPr>
          <a:lstStyle/>
          <a:p>
            <a:pPr marL="0" indent="0" fontAlgn="base">
              <a:spcBef>
                <a:spcPts val="0"/>
              </a:spcBef>
              <a:buNone/>
            </a:pPr>
            <a:endParaRPr lang="en-US" sz="1800" b="1" dirty="0"/>
          </a:p>
          <a:p>
            <a:pPr marL="0" indent="0" fontAlgn="base">
              <a:spcBef>
                <a:spcPts val="0"/>
              </a:spcBef>
              <a:buNone/>
            </a:pPr>
            <a:endParaRPr lang="en-US" sz="18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4"/>
          <a:stretch>
            <a:fillRect/>
          </a:stretch>
        </p:blipFill>
        <p:spPr>
          <a:xfrm>
            <a:off x="144046" y="6132540"/>
            <a:ext cx="647619" cy="447619"/>
          </a:xfrm>
          <a:prstGeom prst="rect">
            <a:avLst/>
          </a:prstGeom>
        </p:spPr>
      </p:pic>
      <p:sp>
        <p:nvSpPr>
          <p:cNvPr id="12" name="Rectangle 11"/>
          <p:cNvSpPr/>
          <p:nvPr/>
        </p:nvSpPr>
        <p:spPr>
          <a:xfrm>
            <a:off x="4644009" y="887953"/>
            <a:ext cx="4173252" cy="6041462"/>
          </a:xfrm>
          <a:prstGeom prst="rect">
            <a:avLst/>
          </a:prstGeom>
        </p:spPr>
        <p:txBody>
          <a:bodyPr wrap="square">
            <a:spAutoFit/>
          </a:bodyPr>
          <a:lstStyle/>
          <a:p>
            <a:pPr>
              <a:lnSpc>
                <a:spcPct val="107000"/>
              </a:lnSpc>
              <a:spcAft>
                <a:spcPts val="800"/>
              </a:spcAft>
            </a:pPr>
            <a:r>
              <a:rPr lang="en-CA" sz="320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EAO – Revitalization</a:t>
            </a:r>
          </a:p>
          <a:p>
            <a:r>
              <a:rPr lang="en-CA" sz="3200" b="1" dirty="0">
                <a:solidFill>
                  <a:schemeClr val="accent6"/>
                </a:solidFill>
              </a:rPr>
              <a:t>Consensus </a:t>
            </a:r>
          </a:p>
          <a:p>
            <a:r>
              <a:rPr lang="en-CA" sz="3200" dirty="0"/>
              <a:t>An outcome/approach actively supported by all participating Indigenous nations and the EAO, while reserving their consent for a project after a full assessment of the project. </a:t>
            </a:r>
            <a:endParaRPr lang="en-US" sz="3200" b="1"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14656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72</a:t>
            </a:fld>
            <a:endParaRPr lang="en-US"/>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
        <p:nvSpPr>
          <p:cNvPr id="12" name="Rectangle 11"/>
          <p:cNvSpPr/>
          <p:nvPr/>
        </p:nvSpPr>
        <p:spPr>
          <a:xfrm>
            <a:off x="4572000" y="1065834"/>
            <a:ext cx="4514305" cy="5338641"/>
          </a:xfrm>
          <a:prstGeom prst="rect">
            <a:avLst/>
          </a:prstGeom>
        </p:spPr>
        <p:txBody>
          <a:bodyPr wrap="square">
            <a:spAutoFit/>
          </a:bodyPr>
          <a:lstStyle/>
          <a:p>
            <a:pPr>
              <a:lnSpc>
                <a:spcPct val="107000"/>
              </a:lnSpc>
              <a:spcAft>
                <a:spcPts val="800"/>
              </a:spcAft>
            </a:pPr>
            <a:r>
              <a:rPr lang="en-CA" sz="280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EAO – Revitalization</a:t>
            </a:r>
          </a:p>
          <a:p>
            <a:r>
              <a:rPr lang="en-CA" sz="2800" b="1" dirty="0">
                <a:solidFill>
                  <a:schemeClr val="accent6"/>
                </a:solidFill>
              </a:rPr>
              <a:t>Consent</a:t>
            </a:r>
          </a:p>
          <a:p>
            <a:pPr marL="457200" indent="-457200">
              <a:lnSpc>
                <a:spcPct val="107000"/>
              </a:lnSpc>
              <a:spcAft>
                <a:spcPts val="800"/>
              </a:spcAft>
              <a:buClr>
                <a:srgbClr val="00B0F0"/>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Indigenous nations can express their consent or lack of consent within the EA process at two stages.</a:t>
            </a:r>
          </a:p>
          <a:p>
            <a:pPr marL="457200" indent="-457200">
              <a:lnSpc>
                <a:spcPct val="107000"/>
              </a:lnSpc>
              <a:spcAft>
                <a:spcPts val="800"/>
              </a:spcAft>
              <a:buClr>
                <a:srgbClr val="00B0F0"/>
              </a:buClr>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Times New Roman" panose="02020603050405020304" pitchFamily="18" charset="0"/>
              </a:rPr>
              <a:t>Minister(s) are legally required to consider the consent or lack of consent of participating Indigenous nations.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700808"/>
            <a:ext cx="4184350" cy="3140724"/>
          </a:xfrm>
          <a:prstGeom prst="rect">
            <a:avLst/>
          </a:prstGeom>
          <a:effectLst>
            <a:softEdge rad="63500"/>
          </a:effectLst>
        </p:spPr>
      </p:pic>
    </p:spTree>
    <p:extLst>
      <p:ext uri="{BB962C8B-B14F-4D97-AF65-F5344CB8AC3E}">
        <p14:creationId xmlns:p14="http://schemas.microsoft.com/office/powerpoint/2010/main" val="29396429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73</a:t>
            </a:fld>
            <a:endParaRPr lang="en-US"/>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
        <p:nvSpPr>
          <p:cNvPr id="12" name="Rectangle 11"/>
          <p:cNvSpPr/>
          <p:nvPr/>
        </p:nvSpPr>
        <p:spPr>
          <a:xfrm>
            <a:off x="4427984" y="1080692"/>
            <a:ext cx="4664597" cy="4964821"/>
          </a:xfrm>
          <a:prstGeom prst="rect">
            <a:avLst/>
          </a:prstGeom>
        </p:spPr>
        <p:txBody>
          <a:bodyPr wrap="square">
            <a:spAutoFit/>
          </a:bodyPr>
          <a:lstStyle/>
          <a:p>
            <a:pPr>
              <a:lnSpc>
                <a:spcPct val="107000"/>
              </a:lnSpc>
              <a:spcAft>
                <a:spcPts val="800"/>
              </a:spcAft>
            </a:pPr>
            <a:r>
              <a:rPr lang="en-CA" sz="280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EAO – Revitalization</a:t>
            </a:r>
          </a:p>
          <a:p>
            <a:r>
              <a:rPr lang="en-CA" sz="2800" b="1" dirty="0">
                <a:solidFill>
                  <a:schemeClr val="accent6"/>
                </a:solidFill>
              </a:rPr>
              <a:t>Consent</a:t>
            </a:r>
          </a:p>
          <a:p>
            <a:r>
              <a:rPr lang="en-CA" sz="2800" dirty="0"/>
              <a:t>EAO will work with participating Indigenous nations to establish a </a:t>
            </a:r>
            <a:r>
              <a:rPr lang="en-CA" sz="2800" b="1" dirty="0"/>
              <a:t>collaborative working relationship and process</a:t>
            </a:r>
            <a:r>
              <a:rPr lang="en-CA" sz="2800" dirty="0"/>
              <a:t>, that respects and seeks to align where possible, their own </a:t>
            </a:r>
            <a:r>
              <a:rPr lang="en-CA" sz="2800" b="1" dirty="0"/>
              <a:t>governance frameworks, jurisdictions and authorities</a:t>
            </a:r>
            <a:r>
              <a:rPr lang="en-CA" sz="2800" dirty="0"/>
              <a:t>.</a:t>
            </a:r>
          </a:p>
        </p:txBody>
      </p:sp>
      <p:pic>
        <p:nvPicPr>
          <p:cNvPr id="2" name="Picture 1"/>
          <p:cNvPicPr>
            <a:picLocks noChangeAspect="1"/>
          </p:cNvPicPr>
          <p:nvPr/>
        </p:nvPicPr>
        <p:blipFill>
          <a:blip r:embed="rId4"/>
          <a:stretch>
            <a:fillRect/>
          </a:stretch>
        </p:blipFill>
        <p:spPr>
          <a:xfrm>
            <a:off x="105806" y="2050828"/>
            <a:ext cx="4216373" cy="2160240"/>
          </a:xfrm>
          <a:prstGeom prst="rect">
            <a:avLst/>
          </a:prstGeom>
        </p:spPr>
      </p:pic>
    </p:spTree>
    <p:extLst>
      <p:ext uri="{BB962C8B-B14F-4D97-AF65-F5344CB8AC3E}">
        <p14:creationId xmlns:p14="http://schemas.microsoft.com/office/powerpoint/2010/main" val="41607505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74</a:t>
            </a:fld>
            <a:endParaRPr lang="en-US"/>
          </a:p>
        </p:txBody>
      </p:sp>
      <p:sp>
        <p:nvSpPr>
          <p:cNvPr id="2" name="Content Placeholder 1"/>
          <p:cNvSpPr>
            <a:spLocks noGrp="1"/>
          </p:cNvSpPr>
          <p:nvPr>
            <p:ph idx="1"/>
          </p:nvPr>
        </p:nvSpPr>
        <p:spPr>
          <a:xfrm>
            <a:off x="1097671" y="2533999"/>
            <a:ext cx="7450126" cy="3652142"/>
          </a:xfrm>
        </p:spPr>
        <p:txBody>
          <a:bodyPr>
            <a:noAutofit/>
          </a:bodyPr>
          <a:lstStyle/>
          <a:p>
            <a:pPr marL="0" indent="0" fontAlgn="base">
              <a:spcBef>
                <a:spcPts val="0"/>
              </a:spcBef>
              <a:buNone/>
            </a:pPr>
            <a:r>
              <a:rPr lang="en-US" b="1" dirty="0">
                <a:solidFill>
                  <a:srgbClr val="ED7D31"/>
                </a:solidFill>
              </a:rPr>
              <a:t>Implications for Land Use Planning</a:t>
            </a:r>
          </a:p>
          <a:p>
            <a:pPr marL="0" indent="0" fontAlgn="base">
              <a:spcBef>
                <a:spcPts val="0"/>
              </a:spcBef>
              <a:buNone/>
            </a:pPr>
            <a:endParaRPr lang="en-US" b="1" dirty="0"/>
          </a:p>
          <a:p>
            <a:pPr fontAlgn="base">
              <a:spcBef>
                <a:spcPts val="0"/>
              </a:spcBef>
              <a:buClr>
                <a:srgbClr val="00B0F0"/>
              </a:buClr>
              <a:buFont typeface="Wingdings" panose="05000000000000000000" pitchFamily="2" charset="2"/>
              <a:buChar char="§"/>
            </a:pPr>
            <a:r>
              <a:rPr lang="en-CA" dirty="0"/>
              <a:t>strengthening collaborative mechanisms between governments</a:t>
            </a:r>
          </a:p>
          <a:p>
            <a:pPr fontAlgn="base">
              <a:spcBef>
                <a:spcPts val="0"/>
              </a:spcBef>
              <a:buClr>
                <a:srgbClr val="00B0F0"/>
              </a:buClr>
              <a:buFont typeface="Wingdings" panose="05000000000000000000" pitchFamily="2" charset="2"/>
              <a:buChar char="§"/>
            </a:pPr>
            <a:endParaRPr lang="en-CA" dirty="0"/>
          </a:p>
          <a:p>
            <a:pPr fontAlgn="base">
              <a:spcBef>
                <a:spcPts val="0"/>
              </a:spcBef>
              <a:buClr>
                <a:srgbClr val="00B0F0"/>
              </a:buClr>
              <a:buFont typeface="Wingdings" panose="05000000000000000000" pitchFamily="2" charset="2"/>
              <a:buChar char="§"/>
            </a:pPr>
            <a:r>
              <a:rPr lang="en-CA" dirty="0"/>
              <a:t>creating a climate of greater predictability, effectiveness and certainty</a:t>
            </a:r>
            <a:endParaRPr lang="en-US"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671" y="821678"/>
            <a:ext cx="6948658" cy="1434480"/>
          </a:xfrm>
          <a:prstGeom prst="rect">
            <a:avLst/>
          </a:prstGeom>
          <a:effectLst>
            <a:softEdge rad="63500"/>
          </a:effectLst>
        </p:spPr>
      </p:pic>
      <p:sp>
        <p:nvSpPr>
          <p:cNvPr id="15" name="TextBox 14"/>
          <p:cNvSpPr txBox="1"/>
          <p:nvPr/>
        </p:nvSpPr>
        <p:spPr>
          <a:xfrm>
            <a:off x="7468285" y="2185921"/>
            <a:ext cx="596203" cy="276999"/>
          </a:xfrm>
          <a:prstGeom prst="rect">
            <a:avLst/>
          </a:prstGeom>
          <a:noFill/>
        </p:spPr>
        <p:txBody>
          <a:bodyPr wrap="square" rtlCol="0">
            <a:spAutoFit/>
          </a:bodyPr>
          <a:lstStyle/>
          <a:p>
            <a:r>
              <a:rPr lang="en-US" sz="1200" dirty="0"/>
              <a:t>CIGI</a:t>
            </a:r>
            <a:endParaRPr lang="en-CA" sz="1200" dirty="0"/>
          </a:p>
        </p:txBody>
      </p:sp>
    </p:spTree>
    <p:extLst>
      <p:ext uri="{BB962C8B-B14F-4D97-AF65-F5344CB8AC3E}">
        <p14:creationId xmlns:p14="http://schemas.microsoft.com/office/powerpoint/2010/main" val="12676137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75</a:t>
            </a:fld>
            <a:endParaRPr lang="en-US"/>
          </a:p>
        </p:txBody>
      </p:sp>
      <p:sp>
        <p:nvSpPr>
          <p:cNvPr id="2" name="Content Placeholder 1"/>
          <p:cNvSpPr>
            <a:spLocks noGrp="1"/>
          </p:cNvSpPr>
          <p:nvPr>
            <p:ph idx="1"/>
          </p:nvPr>
        </p:nvSpPr>
        <p:spPr>
          <a:xfrm>
            <a:off x="772446" y="925762"/>
            <a:ext cx="7450126" cy="3652142"/>
          </a:xfrm>
        </p:spPr>
        <p:txBody>
          <a:bodyPr>
            <a:noAutofit/>
          </a:bodyPr>
          <a:lstStyle/>
          <a:p>
            <a:pPr marL="0" indent="0" fontAlgn="base">
              <a:spcBef>
                <a:spcPts val="600"/>
              </a:spcBef>
              <a:spcAft>
                <a:spcPts val="1200"/>
              </a:spcAft>
              <a:buNone/>
            </a:pPr>
            <a:r>
              <a:rPr lang="en-US" b="1" dirty="0">
                <a:solidFill>
                  <a:srgbClr val="ED7D31"/>
                </a:solidFill>
              </a:rPr>
              <a:t>Implications for Land Use Planning</a:t>
            </a:r>
            <a:endParaRPr lang="en-US" b="1" dirty="0"/>
          </a:p>
          <a:p>
            <a:pPr>
              <a:spcBef>
                <a:spcPts val="600"/>
              </a:spcBef>
              <a:spcAft>
                <a:spcPts val="1200"/>
              </a:spcAft>
              <a:buClr>
                <a:srgbClr val="00B0F0"/>
              </a:buClr>
              <a:buFont typeface="Wingdings" panose="05000000000000000000" pitchFamily="2" charset="2"/>
              <a:buChar char="§"/>
            </a:pPr>
            <a:r>
              <a:rPr lang="en-CA" dirty="0"/>
              <a:t>LUP involves a process of reaching agreement about the values that must be respected re particular areas and resources and the activities that do or do not align with those values. </a:t>
            </a:r>
          </a:p>
          <a:p>
            <a:pPr>
              <a:spcBef>
                <a:spcPts val="600"/>
              </a:spcBef>
              <a:spcAft>
                <a:spcPts val="1200"/>
              </a:spcAft>
              <a:buClr>
                <a:srgbClr val="00B0F0"/>
              </a:buClr>
              <a:buFont typeface="Wingdings" panose="05000000000000000000" pitchFamily="2" charset="2"/>
              <a:buChar char="§"/>
            </a:pPr>
            <a:r>
              <a:rPr lang="en-CA" dirty="0"/>
              <a:t>Reaching this type of foundational understanding that would apply to future decisions is the essence of UNDRIP and FPIC. </a:t>
            </a:r>
          </a:p>
          <a:p>
            <a:pPr marL="0" indent="0">
              <a:spcBef>
                <a:spcPts val="600"/>
              </a:spcBef>
              <a:spcAft>
                <a:spcPts val="1200"/>
              </a:spcAft>
              <a:buClr>
                <a:srgbClr val="00B0F0"/>
              </a:buClr>
              <a:buNone/>
            </a:pPr>
            <a:r>
              <a:rPr lang="en-US" sz="1200" dirty="0"/>
              <a:t>		</a:t>
            </a:r>
            <a:r>
              <a:rPr lang="en-US" sz="1600" dirty="0"/>
              <a:t>	- IRPP Roshan </a:t>
            </a:r>
            <a:r>
              <a:rPr lang="en-US" sz="1600" dirty="0" err="1"/>
              <a:t>Danesh</a:t>
            </a:r>
            <a:r>
              <a:rPr lang="en-US" sz="1600" dirty="0"/>
              <a:t> and Robert McPhee, 2019</a:t>
            </a:r>
            <a:endParaRPr lang="en-CA" sz="1600"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Tree>
    <p:extLst>
      <p:ext uri="{BB962C8B-B14F-4D97-AF65-F5344CB8AC3E}">
        <p14:creationId xmlns:p14="http://schemas.microsoft.com/office/powerpoint/2010/main" val="4043550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76</a:t>
            </a:fld>
            <a:endParaRPr lang="en-US"/>
          </a:p>
        </p:txBody>
      </p:sp>
      <p:sp>
        <p:nvSpPr>
          <p:cNvPr id="2" name="Content Placeholder 1"/>
          <p:cNvSpPr>
            <a:spLocks noGrp="1"/>
          </p:cNvSpPr>
          <p:nvPr>
            <p:ph idx="1"/>
          </p:nvPr>
        </p:nvSpPr>
        <p:spPr>
          <a:xfrm>
            <a:off x="760212" y="1240867"/>
            <a:ext cx="7450126" cy="3652142"/>
          </a:xfrm>
        </p:spPr>
        <p:txBody>
          <a:bodyPr>
            <a:noAutofit/>
          </a:bodyPr>
          <a:lstStyle/>
          <a:p>
            <a:pPr marL="0" indent="0">
              <a:spcBef>
                <a:spcPts val="600"/>
              </a:spcBef>
              <a:spcAft>
                <a:spcPts val="1200"/>
              </a:spcAft>
              <a:buNone/>
            </a:pPr>
            <a:r>
              <a:rPr lang="en-CA" b="1" dirty="0">
                <a:solidFill>
                  <a:srgbClr val="ED7D31"/>
                </a:solidFill>
              </a:rPr>
              <a:t>Benefits of using a consent-based approach to land use planning</a:t>
            </a:r>
          </a:p>
          <a:p>
            <a:pPr lvl="0">
              <a:spcBef>
                <a:spcPts val="600"/>
              </a:spcBef>
              <a:spcAft>
                <a:spcPts val="1200"/>
              </a:spcAft>
              <a:buClr>
                <a:srgbClr val="00B0F0"/>
              </a:buClr>
              <a:buFont typeface="Wingdings" panose="05000000000000000000" pitchFamily="2" charset="2"/>
              <a:buChar char="§"/>
            </a:pPr>
            <a:r>
              <a:rPr lang="en-CA" dirty="0"/>
              <a:t>Avoids the ‘one size fits all’ land use planning models </a:t>
            </a:r>
          </a:p>
          <a:p>
            <a:pPr lvl="0">
              <a:spcBef>
                <a:spcPts val="600"/>
              </a:spcBef>
              <a:spcAft>
                <a:spcPts val="1200"/>
              </a:spcAft>
              <a:buClr>
                <a:srgbClr val="00B0F0"/>
              </a:buClr>
              <a:buFont typeface="Wingdings" panose="05000000000000000000" pitchFamily="2" charset="2"/>
              <a:buChar char="§"/>
            </a:pPr>
            <a:r>
              <a:rPr lang="en-CA" dirty="0"/>
              <a:t>Emphasis on self-determination provides for a more flexible approach to considering the governance model to guide and direct land-use planning</a:t>
            </a:r>
          </a:p>
          <a:p>
            <a:pPr fontAlgn="base">
              <a:spcBef>
                <a:spcPts val="0"/>
              </a:spcBef>
              <a:buClr>
                <a:srgbClr val="00B0F0"/>
              </a:buClr>
              <a:buFont typeface="Wingdings" panose="05000000000000000000" pitchFamily="2" charset="2"/>
              <a:buChar char="§"/>
            </a:pPr>
            <a:endParaRPr lang="en-US" sz="20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Tree>
    <p:extLst>
      <p:ext uri="{BB962C8B-B14F-4D97-AF65-F5344CB8AC3E}">
        <p14:creationId xmlns:p14="http://schemas.microsoft.com/office/powerpoint/2010/main" val="37682838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77</a:t>
            </a:fld>
            <a:endParaRPr lang="en-US"/>
          </a:p>
        </p:txBody>
      </p:sp>
      <p:sp>
        <p:nvSpPr>
          <p:cNvPr id="2" name="Content Placeholder 1"/>
          <p:cNvSpPr>
            <a:spLocks noGrp="1"/>
          </p:cNvSpPr>
          <p:nvPr>
            <p:ph idx="1"/>
          </p:nvPr>
        </p:nvSpPr>
        <p:spPr>
          <a:xfrm>
            <a:off x="683568" y="1073002"/>
            <a:ext cx="7450126" cy="3652142"/>
          </a:xfrm>
        </p:spPr>
        <p:txBody>
          <a:bodyPr>
            <a:noAutofit/>
          </a:bodyPr>
          <a:lstStyle/>
          <a:p>
            <a:pPr marL="0" indent="0" fontAlgn="base">
              <a:spcBef>
                <a:spcPts val="0"/>
              </a:spcBef>
              <a:buNone/>
            </a:pPr>
            <a:r>
              <a:rPr lang="en-US" b="1" dirty="0">
                <a:solidFill>
                  <a:srgbClr val="ED7D31"/>
                </a:solidFill>
              </a:rPr>
              <a:t>Implications for Land Use Planning</a:t>
            </a:r>
          </a:p>
          <a:p>
            <a:pPr marL="0" indent="0" fontAlgn="base">
              <a:spcBef>
                <a:spcPts val="0"/>
              </a:spcBef>
              <a:buNone/>
            </a:pPr>
            <a:endParaRPr lang="en-US" b="1" dirty="0"/>
          </a:p>
          <a:p>
            <a:pPr fontAlgn="base">
              <a:spcBef>
                <a:spcPts val="600"/>
              </a:spcBef>
              <a:spcAft>
                <a:spcPts val="1200"/>
              </a:spcAft>
              <a:buClr>
                <a:srgbClr val="00B0F0"/>
              </a:buClr>
              <a:buFont typeface="Wingdings" panose="05000000000000000000" pitchFamily="2" charset="2"/>
              <a:buChar char="§"/>
            </a:pPr>
            <a:r>
              <a:rPr lang="en-US" dirty="0"/>
              <a:t>Co-design or co-development of policies and legislation that relate to or impact Indigenous people</a:t>
            </a:r>
          </a:p>
          <a:p>
            <a:pPr lvl="1" fontAlgn="base">
              <a:spcBef>
                <a:spcPts val="600"/>
              </a:spcBef>
              <a:spcAft>
                <a:spcPts val="1200"/>
              </a:spcAft>
              <a:buClr>
                <a:srgbClr val="00B0F0"/>
              </a:buClr>
              <a:buFont typeface="Wingdings" panose="05000000000000000000" pitchFamily="2" charset="2"/>
              <a:buChar char="§"/>
            </a:pPr>
            <a:r>
              <a:rPr lang="en-US" sz="3200" dirty="0"/>
              <a:t>Can be operationalized in several ways, including the process, structures, decision-making process, end products</a:t>
            </a:r>
          </a:p>
          <a:p>
            <a:pPr fontAlgn="base">
              <a:spcBef>
                <a:spcPts val="0"/>
              </a:spcBef>
              <a:buClr>
                <a:srgbClr val="00B0F0"/>
              </a:buClr>
              <a:buFont typeface="Wingdings" panose="05000000000000000000" pitchFamily="2" charset="2"/>
              <a:buChar char="§"/>
            </a:pPr>
            <a:endParaRPr lang="en-US" sz="2000" b="1" dirty="0"/>
          </a:p>
        </p:txBody>
      </p:sp>
      <p:sp>
        <p:nvSpPr>
          <p:cNvPr id="9" name="Title 1"/>
          <p:cNvSpPr txBox="1">
            <a:spLocks/>
          </p:cNvSpPr>
          <p:nvPr/>
        </p:nvSpPr>
        <p:spPr bwMode="auto">
          <a:xfrm>
            <a:off x="-37413" y="-62574"/>
            <a:ext cx="9217925" cy="884252"/>
          </a:xfrm>
          <a:prstGeom prst="rect">
            <a:avLst/>
          </a:prstGeom>
          <a:solidFill>
            <a:schemeClr val="bg1">
              <a:lumMod val="95000"/>
            </a:schemeClr>
          </a:solidFill>
          <a:ln>
            <a:noFill/>
            <a:headEnd/>
            <a:tailEnd/>
          </a:ln>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anchor="ctr"/>
          <a:lstStyle/>
          <a:p>
            <a:pPr lvl="0" algn="ctr">
              <a:spcBef>
                <a:spcPts val="600"/>
              </a:spcBef>
              <a:spcAft>
                <a:spcPts val="600"/>
              </a:spcAft>
              <a:defRPr/>
            </a:pPr>
            <a:r>
              <a:rPr lang="en-CA" sz="24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UNDRIP/DRIPA and LRMP</a:t>
            </a:r>
            <a:r>
              <a:rPr lang="en-CA" sz="2400" dirty="0">
                <a:solidFill>
                  <a:srgbClr val="009BD2"/>
                </a:solidFill>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rgbClr val="009BD2"/>
              </a:solidFill>
            </a:endParaRPr>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Tree>
    <p:extLst>
      <p:ext uri="{BB962C8B-B14F-4D97-AF65-F5344CB8AC3E}">
        <p14:creationId xmlns:p14="http://schemas.microsoft.com/office/powerpoint/2010/main" val="32569279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AFF1DE9-A434-4F6C-9907-AD1A3EDFCAB8}" type="slidenum">
              <a:rPr lang="en-CA" smtClean="0"/>
              <a:pPr/>
              <a:t>78</a:t>
            </a:fld>
            <a:endParaRPr lang="en-US"/>
          </a:p>
        </p:txBody>
      </p:sp>
      <p:sp>
        <p:nvSpPr>
          <p:cNvPr id="2" name="Content Placeholder 1"/>
          <p:cNvSpPr>
            <a:spLocks noGrp="1"/>
          </p:cNvSpPr>
          <p:nvPr>
            <p:ph idx="1"/>
          </p:nvPr>
        </p:nvSpPr>
        <p:spPr>
          <a:xfrm>
            <a:off x="683568" y="1073002"/>
            <a:ext cx="7450126" cy="4660254"/>
          </a:xfrm>
        </p:spPr>
        <p:txBody>
          <a:bodyPr>
            <a:noAutofit/>
          </a:bodyPr>
          <a:lstStyle/>
          <a:p>
            <a:pPr marL="0" indent="0" fontAlgn="base">
              <a:spcBef>
                <a:spcPts val="0"/>
              </a:spcBef>
              <a:buNone/>
            </a:pPr>
            <a:endParaRPr lang="en-US" sz="1800" b="1" dirty="0"/>
          </a:p>
          <a:p>
            <a:pPr marL="0" indent="0" algn="ctr" fontAlgn="base">
              <a:spcBef>
                <a:spcPts val="0"/>
              </a:spcBef>
              <a:buNone/>
            </a:pPr>
            <a:endParaRPr lang="en-CA" b="1" dirty="0">
              <a:solidFill>
                <a:srgbClr val="009BD2"/>
              </a:solidFill>
              <a:latin typeface="Calibri" panose="020F0502020204030204" pitchFamily="34" charset="0"/>
              <a:ea typeface="Calibri" panose="020F0502020204030204" pitchFamily="34" charset="0"/>
              <a:cs typeface="Times New Roman" panose="02020603050405020304" pitchFamily="18" charset="0"/>
            </a:endParaRPr>
          </a:p>
          <a:p>
            <a:pPr marL="0" indent="0" algn="ctr" fontAlgn="base">
              <a:spcBef>
                <a:spcPts val="0"/>
              </a:spcBef>
              <a:buNone/>
            </a:pPr>
            <a:endParaRPr lang="en-CA" b="1" dirty="0">
              <a:solidFill>
                <a:srgbClr val="009BD2"/>
              </a:solidFill>
              <a:latin typeface="Calibri" panose="020F0502020204030204" pitchFamily="34" charset="0"/>
              <a:ea typeface="Calibri" panose="020F0502020204030204" pitchFamily="34" charset="0"/>
              <a:cs typeface="Times New Roman" panose="02020603050405020304" pitchFamily="18" charset="0"/>
            </a:endParaRPr>
          </a:p>
          <a:p>
            <a:pPr marL="0" indent="0" algn="ctr" fontAlgn="base">
              <a:spcBef>
                <a:spcPts val="0"/>
              </a:spcBef>
              <a:buNone/>
            </a:pPr>
            <a:endParaRPr lang="en-CA" b="1" dirty="0">
              <a:solidFill>
                <a:srgbClr val="009BD2"/>
              </a:solidFill>
              <a:latin typeface="Calibri" panose="020F0502020204030204" pitchFamily="34" charset="0"/>
              <a:ea typeface="Calibri" panose="020F0502020204030204" pitchFamily="34" charset="0"/>
              <a:cs typeface="Times New Roman" panose="02020603050405020304" pitchFamily="18" charset="0"/>
            </a:endParaRPr>
          </a:p>
          <a:p>
            <a:pPr marL="0" indent="0" algn="ctr" fontAlgn="base">
              <a:spcBef>
                <a:spcPts val="0"/>
              </a:spcBef>
              <a:buNone/>
            </a:pPr>
            <a:r>
              <a:rPr lang="en-CA" sz="4000" b="1" dirty="0">
                <a:solidFill>
                  <a:srgbClr val="009BD2"/>
                </a:solidFill>
                <a:latin typeface="Calibri" panose="020F0502020204030204" pitchFamily="34" charset="0"/>
                <a:ea typeface="Calibri" panose="020F0502020204030204" pitchFamily="34" charset="0"/>
                <a:cs typeface="Times New Roman" panose="02020603050405020304" pitchFamily="18" charset="0"/>
              </a:rPr>
              <a:t>Dialogue and Next Steps</a:t>
            </a:r>
            <a:endParaRPr lang="en-CA" sz="4000" dirty="0">
              <a:solidFill>
                <a:srgbClr val="009BD2"/>
              </a:solidFill>
              <a:latin typeface="Calibri" panose="020F0502020204030204" pitchFamily="34" charset="0"/>
              <a:ea typeface="Calibri" panose="020F0502020204030204" pitchFamily="34" charset="0"/>
              <a:cs typeface="Times New Roman" panose="02020603050405020304" pitchFamily="18" charset="0"/>
            </a:endParaRPr>
          </a:p>
          <a:p>
            <a:pPr marL="0" indent="0" fontAlgn="base">
              <a:spcBef>
                <a:spcPts val="0"/>
              </a:spcBef>
              <a:buNone/>
            </a:pPr>
            <a:endParaRPr lang="en-US" sz="2400" b="1" dirty="0"/>
          </a:p>
        </p:txBody>
      </p:sp>
      <p:grpSp>
        <p:nvGrpSpPr>
          <p:cNvPr id="6" name="Group 17"/>
          <p:cNvGrpSpPr>
            <a:grpSpLocks/>
          </p:cNvGrpSpPr>
          <p:nvPr/>
        </p:nvGrpSpPr>
        <p:grpSpPr bwMode="auto">
          <a:xfrm>
            <a:off x="0" y="0"/>
            <a:ext cx="9144000" cy="6858000"/>
            <a:chOff x="0" y="0"/>
            <a:chExt cx="9144000" cy="6858000"/>
          </a:xfrm>
        </p:grpSpPr>
        <p:cxnSp>
          <p:nvCxnSpPr>
            <p:cNvPr id="7" name="Straight Connector 6"/>
            <p:cNvCxnSpPr/>
            <p:nvPr/>
          </p:nvCxnSpPr>
          <p:spPr>
            <a:xfrm>
              <a:off x="0" y="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44046" y="6132540"/>
            <a:ext cx="647619" cy="447619"/>
          </a:xfrm>
          <a:prstGeom prst="rect">
            <a:avLst/>
          </a:prstGeom>
        </p:spPr>
      </p:pic>
    </p:spTree>
    <p:extLst>
      <p:ext uri="{BB962C8B-B14F-4D97-AF65-F5344CB8AC3E}">
        <p14:creationId xmlns:p14="http://schemas.microsoft.com/office/powerpoint/2010/main" val="329550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258224-00D1-460F-A7A8-011307300584}"/>
              </a:ext>
            </a:extLst>
          </p:cNvPr>
          <p:cNvSpPr>
            <a:spLocks noGrp="1"/>
          </p:cNvSpPr>
          <p:nvPr>
            <p:ph idx="1"/>
          </p:nvPr>
        </p:nvSpPr>
        <p:spPr>
          <a:xfrm>
            <a:off x="228600" y="2597080"/>
            <a:ext cx="8686800" cy="3846805"/>
          </a:xfrm>
        </p:spPr>
        <p:txBody>
          <a:bodyPr>
            <a:noAutofit/>
          </a:bodyPr>
          <a:lstStyle/>
          <a:p>
            <a:pPr marL="342900" indent="-342900">
              <a:spcBef>
                <a:spcPts val="750"/>
              </a:spcBef>
              <a:buFont typeface="Arial" panose="020B0604020202020204" pitchFamily="34" charset="0"/>
              <a:buChar char="•"/>
            </a:pPr>
            <a:r>
              <a:rPr lang="en-CA" sz="2000" dirty="0"/>
              <a:t>West Moberly First Nation &amp; Saulteau First Nation  </a:t>
            </a:r>
          </a:p>
          <a:p>
            <a:pPr marL="342900" indent="-342900">
              <a:spcBef>
                <a:spcPts val="750"/>
              </a:spcBef>
              <a:buFont typeface="Arial" panose="020B0604020202020204" pitchFamily="34" charset="0"/>
              <a:buChar char="•"/>
            </a:pPr>
            <a:r>
              <a:rPr lang="en-CA" sz="2000" dirty="0"/>
              <a:t>Additional language that will support involvement of local governments and improved community relations:</a:t>
            </a:r>
          </a:p>
          <a:p>
            <a:pPr marL="535781" lvl="1" indent="-264319">
              <a:spcBef>
                <a:spcPts val="750"/>
              </a:spcBef>
              <a:buFont typeface="Courier New" panose="02070309020205020404" pitchFamily="49" charset="0"/>
              <a:buChar char="o"/>
            </a:pPr>
            <a:r>
              <a:rPr lang="en-CA" sz="2000" dirty="0"/>
              <a:t>Added text to provide greater clarity on how B.C. will include local governments in caribou recovery planning and how local governments will be consulted on the work of the Caribou Recovery Committee.</a:t>
            </a:r>
          </a:p>
          <a:p>
            <a:pPr marL="535781" lvl="1" indent="-264319">
              <a:spcBef>
                <a:spcPts val="750"/>
              </a:spcBef>
              <a:buFont typeface="Courier New" panose="02070309020205020404" pitchFamily="49" charset="0"/>
              <a:buChar char="o"/>
            </a:pPr>
            <a:r>
              <a:rPr lang="en-CA" sz="2000" dirty="0"/>
              <a:t>Commitment to work with local snowmobile clubs in the development of a snowmobile management plan.</a:t>
            </a:r>
          </a:p>
          <a:p>
            <a:pPr marL="535781" lvl="1" indent="-264319">
              <a:spcBef>
                <a:spcPts val="750"/>
              </a:spcBef>
              <a:buFont typeface="Courier New" panose="02070309020205020404" pitchFamily="49" charset="0"/>
              <a:buChar char="o"/>
            </a:pPr>
            <a:r>
              <a:rPr lang="en-CA" sz="2000" dirty="0"/>
              <a:t>Commitments to address the racism that arose during the public engagement on the Partnership Agreement.</a:t>
            </a:r>
          </a:p>
        </p:txBody>
      </p:sp>
      <p:sp>
        <p:nvSpPr>
          <p:cNvPr id="5" name="Slide Number Placeholder 4">
            <a:extLst>
              <a:ext uri="{FF2B5EF4-FFF2-40B4-BE49-F238E27FC236}">
                <a16:creationId xmlns:a16="http://schemas.microsoft.com/office/drawing/2014/main" id="{E0AD66F8-D2C2-4137-9BA6-FD6924281311}"/>
              </a:ext>
            </a:extLst>
          </p:cNvPr>
          <p:cNvSpPr>
            <a:spLocks noGrp="1"/>
          </p:cNvSpPr>
          <p:nvPr>
            <p:ph type="sldNum" sz="quarter" idx="12"/>
          </p:nvPr>
        </p:nvSpPr>
        <p:spPr/>
        <p:txBody>
          <a:bodyPr/>
          <a:lstStyle/>
          <a:p>
            <a:fld id="{1DE4974D-AE16-43C0-8266-8AE533989380}" type="slidenum">
              <a:rPr lang="en-CA" smtClean="0"/>
              <a:pPr/>
              <a:t>8</a:t>
            </a:fld>
            <a:endParaRPr lang="en-CA" dirty="0"/>
          </a:p>
        </p:txBody>
      </p:sp>
      <p:sp>
        <p:nvSpPr>
          <p:cNvPr id="6" name="TextBox 5">
            <a:extLst>
              <a:ext uri="{FF2B5EF4-FFF2-40B4-BE49-F238E27FC236}">
                <a16:creationId xmlns:a16="http://schemas.microsoft.com/office/drawing/2014/main" id="{7A9510D8-60E6-4045-9B3E-1F797F733F01}"/>
              </a:ext>
            </a:extLst>
          </p:cNvPr>
          <p:cNvSpPr txBox="1"/>
          <p:nvPr/>
        </p:nvSpPr>
        <p:spPr>
          <a:xfrm>
            <a:off x="0" y="1412776"/>
            <a:ext cx="8686800" cy="1138773"/>
          </a:xfrm>
          <a:prstGeom prst="rect">
            <a:avLst/>
          </a:prstGeom>
          <a:noFill/>
        </p:spPr>
        <p:txBody>
          <a:bodyPr wrap="square" rtlCol="0">
            <a:spAutoFit/>
          </a:bodyPr>
          <a:lstStyle/>
          <a:p>
            <a:pPr algn="ctr"/>
            <a:r>
              <a:rPr lang="en-CA" sz="3400" b="1" dirty="0"/>
              <a:t>Improving Community Relations and Reconciliation</a:t>
            </a:r>
          </a:p>
        </p:txBody>
      </p:sp>
    </p:spTree>
    <p:extLst>
      <p:ext uri="{BB962C8B-B14F-4D97-AF65-F5344CB8AC3E}">
        <p14:creationId xmlns:p14="http://schemas.microsoft.com/office/powerpoint/2010/main" val="106166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5B1A-1958-4B2D-B8D6-CFC0A1156939}"/>
              </a:ext>
            </a:extLst>
          </p:cNvPr>
          <p:cNvSpPr>
            <a:spLocks noGrp="1"/>
          </p:cNvSpPr>
          <p:nvPr>
            <p:ph type="title"/>
          </p:nvPr>
        </p:nvSpPr>
        <p:spPr>
          <a:xfrm>
            <a:off x="457200" y="1203949"/>
            <a:ext cx="8229600" cy="900764"/>
          </a:xfrm>
        </p:spPr>
        <p:txBody>
          <a:bodyPr>
            <a:normAutofit/>
          </a:bodyPr>
          <a:lstStyle/>
          <a:p>
            <a:r>
              <a:rPr lang="en-CA" sz="3400" b="1" dirty="0">
                <a:effectLst/>
                <a:latin typeface="+mn-lt"/>
              </a:rPr>
              <a:t>Section 11 Agreement Overview</a:t>
            </a:r>
          </a:p>
        </p:txBody>
      </p:sp>
      <p:sp>
        <p:nvSpPr>
          <p:cNvPr id="3" name="Content Placeholder 2">
            <a:extLst>
              <a:ext uri="{FF2B5EF4-FFF2-40B4-BE49-F238E27FC236}">
                <a16:creationId xmlns:a16="http://schemas.microsoft.com/office/drawing/2014/main" id="{CC22ACAB-2437-4E0C-90EC-7E6D585C7D53}"/>
              </a:ext>
            </a:extLst>
          </p:cNvPr>
          <p:cNvSpPr>
            <a:spLocks noGrp="1"/>
          </p:cNvSpPr>
          <p:nvPr>
            <p:ph idx="1"/>
          </p:nvPr>
        </p:nvSpPr>
        <p:spPr>
          <a:xfrm>
            <a:off x="137150" y="2451034"/>
            <a:ext cx="3309050" cy="4248472"/>
          </a:xfrm>
        </p:spPr>
        <p:txBody>
          <a:bodyPr>
            <a:normAutofit fontScale="85000" lnSpcReduction="10000"/>
          </a:bodyPr>
          <a:lstStyle/>
          <a:p>
            <a:pPr>
              <a:spcAft>
                <a:spcPts val="600"/>
              </a:spcAft>
            </a:pPr>
            <a:r>
              <a:rPr lang="en-CA" b="1" dirty="0"/>
              <a:t>Southern Mountain Caribou</a:t>
            </a:r>
          </a:p>
          <a:p>
            <a:pPr marL="342900" indent="-342900">
              <a:spcAft>
                <a:spcPts val="600"/>
              </a:spcAft>
              <a:buFont typeface="Arial" panose="020B0604020202020204" pitchFamily="34" charset="0"/>
              <a:buChar char="•"/>
            </a:pPr>
            <a:r>
              <a:rPr lang="en-CA" sz="2600" dirty="0"/>
              <a:t>Framework document on how the Federal and Provincial Governments will work together</a:t>
            </a:r>
          </a:p>
          <a:p>
            <a:pPr marL="342900" indent="-342900">
              <a:spcAft>
                <a:spcPts val="600"/>
              </a:spcAft>
              <a:buFont typeface="Arial" panose="020B0604020202020204" pitchFamily="34" charset="0"/>
              <a:buChar char="•"/>
            </a:pPr>
            <a:r>
              <a:rPr lang="en-CA" sz="2600" dirty="0"/>
              <a:t>Aligns B.C.’s Caribou Recovery Program Plan with Federal objectives/expectations </a:t>
            </a:r>
          </a:p>
          <a:p>
            <a:pPr marL="342900" indent="-342900">
              <a:spcAft>
                <a:spcPts val="600"/>
              </a:spcAft>
              <a:buFont typeface="Arial" panose="020B0604020202020204" pitchFamily="34" charset="0"/>
              <a:buChar char="•"/>
            </a:pPr>
            <a:r>
              <a:rPr lang="en-CA" sz="2600" dirty="0"/>
              <a:t>Primary tool is Herd Planning</a:t>
            </a:r>
          </a:p>
          <a:p>
            <a:endParaRPr lang="en-CA" dirty="0"/>
          </a:p>
        </p:txBody>
      </p:sp>
      <p:sp>
        <p:nvSpPr>
          <p:cNvPr id="4" name="Slide Number Placeholder 3">
            <a:extLst>
              <a:ext uri="{FF2B5EF4-FFF2-40B4-BE49-F238E27FC236}">
                <a16:creationId xmlns:a16="http://schemas.microsoft.com/office/drawing/2014/main" id="{EE231B27-0045-4747-AC32-20B4B9A7EBFD}"/>
              </a:ext>
            </a:extLst>
          </p:cNvPr>
          <p:cNvSpPr>
            <a:spLocks noGrp="1"/>
          </p:cNvSpPr>
          <p:nvPr>
            <p:ph type="sldNum" sz="quarter" idx="12"/>
          </p:nvPr>
        </p:nvSpPr>
        <p:spPr/>
        <p:txBody>
          <a:bodyPr/>
          <a:lstStyle/>
          <a:p>
            <a:fld id="{62462EB4-C50B-4D50-AFFF-CDD0574E17D7}" type="slidenum">
              <a:rPr lang="en-CA" smtClean="0"/>
              <a:pPr/>
              <a:t>9</a:t>
            </a:fld>
            <a:endParaRPr lang="en-CA" dirty="0"/>
          </a:p>
        </p:txBody>
      </p:sp>
      <p:pic>
        <p:nvPicPr>
          <p:cNvPr id="5" name="Picture 2" descr="R:\Environmental Stewardship\S_11 &amp; partnership agreement\Engagement Planning\Engagement Plan\Appendices\Maps for public engagement\Herd LPU Overview Maps\Mtn Caribou Proposal Overview Letter - SMC LPUs Scope of Section 11.png">
            <a:extLst>
              <a:ext uri="{FF2B5EF4-FFF2-40B4-BE49-F238E27FC236}">
                <a16:creationId xmlns:a16="http://schemas.microsoft.com/office/drawing/2014/main" id="{C1BBA325-3BE6-4A60-95AC-1F7099588D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2151" y="2052598"/>
            <a:ext cx="5781849" cy="447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274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3642</TotalTime>
  <Words>3765</Words>
  <Application>Microsoft Office PowerPoint</Application>
  <PresentationFormat>On-screen Show (4:3)</PresentationFormat>
  <Paragraphs>727</Paragraphs>
  <Slides>78</Slides>
  <Notes>76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78</vt:i4>
      </vt:variant>
    </vt:vector>
  </HeadingPairs>
  <TitlesOfParts>
    <vt:vector size="87" baseType="lpstr">
      <vt:lpstr>Arial</vt:lpstr>
      <vt:lpstr>Calibri</vt:lpstr>
      <vt:lpstr>Calibri Light</vt:lpstr>
      <vt:lpstr>Courier New</vt:lpstr>
      <vt:lpstr>Symbol</vt:lpstr>
      <vt:lpstr>Verdana</vt:lpstr>
      <vt:lpstr>Wingdings</vt:lpstr>
      <vt:lpstr>Office Theme</vt:lpstr>
      <vt:lpstr>1_Office Theme</vt:lpstr>
      <vt:lpstr>PowerPoint Presentation</vt:lpstr>
      <vt:lpstr>PowerPoint Presentation</vt:lpstr>
      <vt:lpstr>PowerPoint Presentation</vt:lpstr>
      <vt:lpstr>PowerPoint Presentation</vt:lpstr>
      <vt:lpstr>Intergovernmental Partnership Agreement Conservation of Southern Mountain Caribou - Central Group  &amp; Section 11 Agreement</vt:lpstr>
      <vt:lpstr>PowerPoint Presentation</vt:lpstr>
      <vt:lpstr>PowerPoint Presentation</vt:lpstr>
      <vt:lpstr>PowerPoint Presentation</vt:lpstr>
      <vt:lpstr>Section 11 Agreement Overview</vt:lpstr>
      <vt:lpstr>PowerPoint Presentation</vt:lpstr>
      <vt:lpstr>Questions?</vt:lpstr>
      <vt:lpstr>Provincial Assessment  1997 Fort St John Land and Resource Management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UNDRIP/DRIPA and Land Use Planning in British Columbia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Royal Proclamation, 1763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Paterson, Genevieve FLNR:EX</dc:creator>
  <cp:lastModifiedBy>Paterson, Genevieve FLNR:EX</cp:lastModifiedBy>
  <cp:revision>318</cp:revision>
  <cp:lastPrinted>2019-06-07T19:45:25Z</cp:lastPrinted>
  <dcterms:created xsi:type="dcterms:W3CDTF">2019-06-05T22:18:26Z</dcterms:created>
  <dcterms:modified xsi:type="dcterms:W3CDTF">2020-03-06T21:29:52Z</dcterms:modified>
</cp:coreProperties>
</file>