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58" r:id="rId5"/>
  </p:sldMasterIdLst>
  <p:notesMasterIdLst>
    <p:notesMasterId r:id="rId22"/>
  </p:notesMasterIdLst>
  <p:handoutMasterIdLst>
    <p:handoutMasterId r:id="rId23"/>
  </p:handoutMasterIdLst>
  <p:sldIdLst>
    <p:sldId id="283" r:id="rId6"/>
    <p:sldId id="380" r:id="rId7"/>
    <p:sldId id="470" r:id="rId8"/>
    <p:sldId id="393" r:id="rId9"/>
    <p:sldId id="385" r:id="rId10"/>
    <p:sldId id="430" r:id="rId11"/>
    <p:sldId id="431" r:id="rId12"/>
    <p:sldId id="468" r:id="rId13"/>
    <p:sldId id="467" r:id="rId14"/>
    <p:sldId id="465" r:id="rId15"/>
    <p:sldId id="466" r:id="rId16"/>
    <p:sldId id="458" r:id="rId17"/>
    <p:sldId id="355" r:id="rId18"/>
    <p:sldId id="471" r:id="rId19"/>
    <p:sldId id="390" r:id="rId20"/>
    <p:sldId id="271" r:id="rId21"/>
  </p:sldIdLst>
  <p:sldSz cx="12179300" cy="6858000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ra Forest" initials="TF" lastIdx="28" clrIdx="0"/>
  <p:cmAuthor id="7" name="Campbell, Susan IRR:EX" initials="CSI" lastIdx="12" clrIdx="7">
    <p:extLst>
      <p:ext uri="{19B8F6BF-5375-455C-9EA6-DF929625EA0E}">
        <p15:presenceInfo xmlns:p15="http://schemas.microsoft.com/office/powerpoint/2012/main" userId="S::Susan.Campbell@gov.bc.ca::c29fcfdd-21d1-4d61-bfdd-ebdfdd2ebb30" providerId="AD"/>
      </p:ext>
    </p:extLst>
  </p:cmAuthor>
  <p:cmAuthor id="1" name="Perrins, Greg IRR:EX" initials="PGI" lastIdx="2" clrIdx="1"/>
  <p:cmAuthor id="2" name="Cuell, James W " initials="JWC" lastIdx="25" clrIdx="2"/>
  <p:cmAuthor id="3" name="Forest, Tara IRR:EX" initials="TF" lastIdx="3" clrIdx="3"/>
  <p:cmAuthor id="4" name="Lawson, Jason FLNR:EX" initials="JL" lastIdx="11" clrIdx="4"/>
  <p:cmAuthor id="5" name="Nick Fauset" initials="NF" lastIdx="3" clrIdx="5"/>
  <p:cmAuthor id="6" name="Morgan, Dale IRR:EX" initials="drm" lastIdx="2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9FF"/>
    <a:srgbClr val="3333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385" autoAdjust="0"/>
  </p:normalViewPr>
  <p:slideViewPr>
    <p:cSldViewPr>
      <p:cViewPr varScale="1">
        <p:scale>
          <a:sx n="46" d="100"/>
          <a:sy n="46" d="100"/>
        </p:scale>
        <p:origin x="931" y="48"/>
      </p:cViewPr>
      <p:guideLst>
        <p:guide orient="horz" pos="2160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68" y="-84"/>
      </p:cViewPr>
      <p:guideLst>
        <p:guide orient="horz" pos="2928"/>
        <p:guide pos="2208"/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86B14E79-37F2-40D7-A243-7DB80B1B6898}" type="datetimeFigureOut">
              <a:rPr lang="en-CA" smtClean="0"/>
              <a:t>2020-06-23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60B25310-4A63-44FC-B261-56E9B8362F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5512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/>
          </p:nvPr>
        </p:nvSpPr>
        <p:spPr>
          <a:xfrm>
            <a:off x="460375" y="719138"/>
            <a:ext cx="6394450" cy="3600450"/>
          </a:xfrm>
          <a:prstGeom prst="rect">
            <a:avLst/>
          </a:prstGeom>
        </p:spPr>
        <p:txBody>
          <a:bodyPr lIns="96653" tIns="48327" rIns="96653" bIns="48327"/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53" tIns="48327" rIns="96653" bIns="48327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858626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19138"/>
            <a:ext cx="6394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7388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8284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63594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4955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719138"/>
            <a:ext cx="63944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2084095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110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1204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9183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22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05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8997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641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u="sng" dirty="0"/>
              <a:t>Each parcel size</a:t>
            </a:r>
            <a:r>
              <a:rPr lang="en-CA" b="1" dirty="0"/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Tumbler Ridge #1= 15.25 ha TLA</a:t>
            </a:r>
            <a:br>
              <a:rPr lang="en-CA" dirty="0"/>
            </a:br>
            <a:r>
              <a:rPr lang="en-CA" dirty="0"/>
              <a:t>Tumbler Ridge #2= 77.68 ha TLA</a:t>
            </a:r>
            <a:br>
              <a:rPr lang="en-CA" dirty="0"/>
            </a:br>
            <a:r>
              <a:rPr lang="en-CA" dirty="0"/>
              <a:t>Tumbler Ridge #3= 47.91 ha TLA</a:t>
            </a:r>
            <a:br>
              <a:rPr lang="en-CA" dirty="0"/>
            </a:br>
            <a:r>
              <a:rPr lang="en-CA" dirty="0"/>
              <a:t>Tumbler Ridge #4= 4.01 ha TLA</a:t>
            </a:r>
            <a:br>
              <a:rPr lang="en-CA" dirty="0"/>
            </a:br>
            <a:r>
              <a:rPr lang="en-CA" dirty="0"/>
              <a:t>Tumbler Ridge #5= 6.38 ha TLA</a:t>
            </a:r>
            <a:br>
              <a:rPr lang="en-CA" dirty="0"/>
            </a:br>
            <a:r>
              <a:rPr lang="en-CA" dirty="0"/>
              <a:t>Tumbler Ridge #6= 2.68 ha TLA</a:t>
            </a:r>
            <a:br>
              <a:rPr lang="en-CA" dirty="0"/>
            </a:br>
            <a:r>
              <a:rPr lang="en-CA" dirty="0"/>
              <a:t>Tumbler Ridge #7= 5.15 ha TLA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2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074" y="1772816"/>
            <a:ext cx="10353675" cy="2016224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7213" y="4293096"/>
            <a:ext cx="8524875" cy="134570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1625" cy="365125"/>
          </a:xfrm>
          <a:prstGeom prst="rect">
            <a:avLst/>
          </a:prstGeom>
        </p:spPr>
        <p:txBody>
          <a:bodyPr/>
          <a:lstStyle/>
          <a:p>
            <a:fld id="{97C43E56-7025-48CA-9E02-E4CF7E396583}" type="datetimeFigureOut">
              <a:rPr lang="en-CA" smtClean="0"/>
              <a:t>2020-06-23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0838" y="6356350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FE37-6F4C-4AF5-A634-D3CD511FEF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637781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3E56-7025-48CA-9E02-E4CF7E396583}" type="datetimeFigureOut">
              <a:rPr lang="en-CA" smtClean="0"/>
              <a:t>2020-06-23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FE37-6F4C-4AF5-A634-D3CD511FEF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24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3E56-7025-48CA-9E02-E4CF7E396583}" type="datetimeFigureOut">
              <a:rPr lang="en-CA" smtClean="0"/>
              <a:t>2020-06-23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FE37-6F4C-4AF5-A634-D3CD511FEF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4719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3E56-7025-48CA-9E02-E4CF7E396583}" type="datetimeFigureOut">
              <a:rPr lang="en-CA" smtClean="0"/>
              <a:t>2020-06-23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FE37-6F4C-4AF5-A634-D3CD511FEF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2429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675" y="274638"/>
            <a:ext cx="274002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676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3E56-7025-48CA-9E02-E4CF7E396583}" type="datetimeFigureOut">
              <a:rPr lang="en-CA" smtClean="0"/>
              <a:t>2020-06-23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FE37-6F4C-4AF5-A634-D3CD511FEF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525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964" y="1556792"/>
            <a:ext cx="11169317" cy="5301208"/>
          </a:xfrm>
        </p:spPr>
        <p:txBody>
          <a:bodyPr/>
          <a:lstStyle>
            <a:lvl1pPr>
              <a:spcAft>
                <a:spcPts val="1200"/>
              </a:spcAft>
              <a:defRPr sz="4400"/>
            </a:lvl1pPr>
            <a:lvl2pPr>
              <a:spcBef>
                <a:spcPts val="900"/>
              </a:spcBef>
              <a:defRPr sz="3800"/>
            </a:lvl2pPr>
            <a:lvl3pPr marL="1219200" indent="-304800">
              <a:buSzPct val="90000"/>
              <a:buFont typeface="Courier New" panose="02070309020205020404" pitchFamily="49" charset="0"/>
              <a:buChar char="o"/>
              <a:defRPr sz="3200"/>
            </a:lvl3pPr>
            <a:lvl4pPr>
              <a:defRPr sz="28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1625" cy="365125"/>
          </a:xfrm>
          <a:prstGeom prst="rect">
            <a:avLst/>
          </a:prstGeom>
        </p:spPr>
        <p:txBody>
          <a:bodyPr/>
          <a:lstStyle/>
          <a:p>
            <a:fld id="{97C43E56-7025-48CA-9E02-E4CF7E396583}" type="datetimeFigureOut">
              <a:rPr lang="en-CA" smtClean="0"/>
              <a:t>2020-06-23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0838" y="6356350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FE37-6F4C-4AF5-A634-D3CD511FEF72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Text"/>
          <p:cNvSpPr>
            <a:spLocks noGrp="1"/>
          </p:cNvSpPr>
          <p:nvPr>
            <p:ph type="title"/>
          </p:nvPr>
        </p:nvSpPr>
        <p:spPr>
          <a:xfrm>
            <a:off x="257002" y="185192"/>
            <a:ext cx="11933411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bg2"/>
                </a:solidFill>
                <a:latin typeface="Candara" panose="020E0502030303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14387707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3850" cy="4525963"/>
          </a:xfrm>
        </p:spPr>
        <p:txBody>
          <a:bodyPr/>
          <a:lstStyle>
            <a:lvl1pPr>
              <a:spcAft>
                <a:spcPts val="1200"/>
              </a:spcAft>
              <a:defRPr sz="4000"/>
            </a:lvl1pPr>
            <a:lvl2pPr>
              <a:defRPr sz="4000"/>
            </a:lvl2pPr>
            <a:lvl3pPr marL="1219200" indent="-304800">
              <a:buSzPct val="90000"/>
              <a:buFont typeface="Courier New" panose="02070309020205020404" pitchFamily="49" charset="0"/>
              <a:buChar char="o"/>
              <a:defRPr sz="3600"/>
            </a:lvl3pPr>
            <a:lvl4pPr>
              <a:defRPr sz="32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5850" y="1600200"/>
            <a:ext cx="5403850" cy="4525963"/>
          </a:xfrm>
        </p:spPr>
        <p:txBody>
          <a:bodyPr/>
          <a:lstStyle>
            <a:lvl1pPr>
              <a:spcAft>
                <a:spcPts val="500"/>
              </a:spcAft>
              <a:defRPr sz="3200"/>
            </a:lvl1pPr>
            <a:lvl2pPr>
              <a:defRPr sz="2800"/>
            </a:lvl2pPr>
            <a:lvl3pPr marL="1219200" indent="-304800">
              <a:buSzPct val="90000"/>
              <a:buFont typeface="Courier New" panose="02070309020205020404" pitchFamily="49" charset="0"/>
              <a:buChar char="o"/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1625" cy="365125"/>
          </a:xfrm>
          <a:prstGeom prst="rect">
            <a:avLst/>
          </a:prstGeom>
        </p:spPr>
        <p:txBody>
          <a:bodyPr/>
          <a:lstStyle/>
          <a:p>
            <a:fld id="{97C43E56-7025-48CA-9E02-E4CF7E396583}" type="datetimeFigureOut">
              <a:rPr lang="en-CA" smtClean="0"/>
              <a:t>2020-06-23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0838" y="6356350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FE37-6F4C-4AF5-A634-D3CD511FEF72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itle Text"/>
          <p:cNvSpPr>
            <a:spLocks noGrp="1"/>
          </p:cNvSpPr>
          <p:nvPr>
            <p:ph type="title"/>
          </p:nvPr>
        </p:nvSpPr>
        <p:spPr>
          <a:xfrm>
            <a:off x="257002" y="185192"/>
            <a:ext cx="11933411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solidFill>
                  <a:schemeClr val="bg2"/>
                </a:solidFill>
                <a:latin typeface="Candara" panose="020E0502030303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84978929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0" y="1340768"/>
            <a:ext cx="6807200" cy="478539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 marL="1219200" indent="-304800">
              <a:buSzPct val="90000"/>
              <a:buFont typeface="Courier New" panose="02070309020205020404" pitchFamily="49" charset="0"/>
              <a:buChar char="o"/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068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1625" cy="365125"/>
          </a:xfrm>
          <a:prstGeom prst="rect">
            <a:avLst/>
          </a:prstGeom>
        </p:spPr>
        <p:txBody>
          <a:bodyPr/>
          <a:lstStyle/>
          <a:p>
            <a:fld id="{97C43E56-7025-48CA-9E02-E4CF7E396583}" type="datetimeFigureOut">
              <a:rPr lang="en-CA" smtClean="0"/>
              <a:t>2020-06-23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0838" y="6356350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FE37-6F4C-4AF5-A634-D3CD511FEF72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Text"/>
          <p:cNvSpPr>
            <a:spLocks noGrp="1"/>
          </p:cNvSpPr>
          <p:nvPr>
            <p:ph type="title"/>
          </p:nvPr>
        </p:nvSpPr>
        <p:spPr>
          <a:xfrm>
            <a:off x="257002" y="185192"/>
            <a:ext cx="11933411" cy="114300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2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1800484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7242" y="5589240"/>
            <a:ext cx="730726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7242" y="1401415"/>
            <a:ext cx="730726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1625" cy="365125"/>
          </a:xfrm>
          <a:prstGeom prst="rect">
            <a:avLst/>
          </a:prstGeom>
        </p:spPr>
        <p:txBody>
          <a:bodyPr/>
          <a:lstStyle/>
          <a:p>
            <a:fld id="{97C43E56-7025-48CA-9E02-E4CF7E396583}" type="datetimeFigureOut">
              <a:rPr lang="en-CA" smtClean="0"/>
              <a:t>2020-06-23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0838" y="6356350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FE37-6F4C-4AF5-A634-D3CD511FEF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760038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02" y="274638"/>
            <a:ext cx="11323892" cy="1143001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0038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00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488" y="1535113"/>
            <a:ext cx="5383212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488" y="2174875"/>
            <a:ext cx="5383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1625" cy="365125"/>
          </a:xfrm>
          <a:prstGeom prst="rect">
            <a:avLst/>
          </a:prstGeom>
        </p:spPr>
        <p:txBody>
          <a:bodyPr/>
          <a:lstStyle/>
          <a:p>
            <a:fld id="{97C43E56-7025-48CA-9E02-E4CF7E396583}" type="datetimeFigureOut">
              <a:rPr lang="en-CA" smtClean="0"/>
              <a:t>2020-06-23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0838" y="6356350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FE37-6F4C-4AF5-A634-D3CD511FEF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02254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2417242" y="1340768"/>
            <a:ext cx="7314249" cy="397078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2389406" y="5367339"/>
            <a:ext cx="7314249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tle Text"/>
          <p:cNvSpPr>
            <a:spLocks noGrp="1"/>
          </p:cNvSpPr>
          <p:nvPr>
            <p:ph type="title"/>
          </p:nvPr>
        </p:nvSpPr>
        <p:spPr>
          <a:xfrm>
            <a:off x="361949" y="185192"/>
            <a:ext cx="11828464" cy="114300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>
            <a:spLocks noGrp="1"/>
          </p:cNvSpPr>
          <p:nvPr>
            <p:ph type="sldNum" sz="quarter" idx="2"/>
          </p:nvPr>
        </p:nvSpPr>
        <p:spPr>
          <a:xfrm>
            <a:off x="5886661" y="6172200"/>
            <a:ext cx="2841838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207463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25" y="4406900"/>
            <a:ext cx="1035208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25" y="2906713"/>
            <a:ext cx="1035208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3E56-7025-48CA-9E02-E4CF7E396583}" type="datetimeFigureOut">
              <a:rPr lang="en-CA" smtClean="0"/>
              <a:t>2020-06-23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FE37-6F4C-4AF5-A634-D3CD511FEF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116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01018" y="274638"/>
            <a:ext cx="11179876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Slide Number"/>
          <p:cNvSpPr>
            <a:spLocks noGrp="1"/>
          </p:cNvSpPr>
          <p:nvPr>
            <p:ph type="sldNum" sz="quarter" idx="2"/>
          </p:nvPr>
        </p:nvSpPr>
        <p:spPr>
          <a:xfrm>
            <a:off x="11316911" y="6404294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Body Level One…"/>
          <p:cNvSpPr>
            <a:spLocks noGrp="1"/>
          </p:cNvSpPr>
          <p:nvPr>
            <p:ph type="body" idx="1"/>
          </p:nvPr>
        </p:nvSpPr>
        <p:spPr>
          <a:xfrm>
            <a:off x="608965" y="1600200"/>
            <a:ext cx="1096137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6" r:id="rId4"/>
    <p:sldLayoutId id="2147483667" r:id="rId5"/>
    <p:sldLayoutId id="2147483663" r:id="rId6"/>
    <p:sldLayoutId id="2147483657" r:id="rId7"/>
    <p:sldLayoutId id="2147483670" r:id="rId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bg2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50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60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01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1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43E56-7025-48CA-9E02-E4CF7E396583}" type="datetimeFigureOut">
              <a:rPr lang="en-CA" smtClean="0"/>
              <a:t>2020-06-23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0838" y="6356350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075" y="6356350"/>
            <a:ext cx="2841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CFE37-6F4C-4AF5-A634-D3CD511FEF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826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8" r:id="rId4"/>
    <p:sldLayoutId id="2147483669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IRR.Northeast@gov.bc.c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gage.gov.bc.ca/govtogetherbc/consultation/land-transfers-in-northeast-british-columbia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0414" cy="1500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Picture 9" descr="Picture 9"/>
          <p:cNvPicPr>
            <a:picLocks noChangeAspect="1"/>
          </p:cNvPicPr>
          <p:nvPr/>
        </p:nvPicPr>
        <p:blipFill>
          <a:blip r:embed="rId4"/>
          <a:srcRect b="27646"/>
          <a:stretch>
            <a:fillRect/>
          </a:stretch>
        </p:blipFill>
        <p:spPr>
          <a:xfrm>
            <a:off x="609520" y="152400"/>
            <a:ext cx="2743826" cy="91085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/>
              <a:t>Treaty Land Entitlement Update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Presentation to: Northeast Roundtable Members</a:t>
            </a:r>
          </a:p>
          <a:p>
            <a:r>
              <a:rPr lang="en-CA" i="1" dirty="0"/>
              <a:t>By: Ministry of Indigenous Relations and Reconciliation</a:t>
            </a:r>
          </a:p>
          <a:p>
            <a:r>
              <a:rPr lang="en-CA" dirty="0"/>
              <a:t>June 24, 2020</a:t>
            </a:r>
          </a:p>
        </p:txBody>
      </p:sp>
    </p:spTree>
    <p:extLst>
      <p:ext uri="{BB962C8B-B14F-4D97-AF65-F5344CB8AC3E}">
        <p14:creationId xmlns:p14="http://schemas.microsoft.com/office/powerpoint/2010/main" val="237327946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D48F45-B2E4-424F-944A-7D9E71016A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3850" cy="5072608"/>
          </a:xfrm>
        </p:spPr>
        <p:txBody>
          <a:bodyPr>
            <a:normAutofit fontScale="62500" lnSpcReduction="20000"/>
          </a:bodyPr>
          <a:lstStyle/>
          <a:p>
            <a:pPr marL="0" lvl="0" indent="0" hangingPunct="0">
              <a:spcBef>
                <a:spcPts val="600"/>
              </a:spcBef>
              <a:spcAft>
                <a:spcPts val="600"/>
              </a:spcAft>
              <a:buSzTx/>
              <a:buNone/>
              <a:defRPr/>
            </a:pPr>
            <a:r>
              <a:rPr lang="en-CA" i="1" dirty="0"/>
              <a:t>Where:	East of Moberly Lake IR169, Adjacent to Halfmoon Lake</a:t>
            </a:r>
            <a:endParaRPr lang="en-CA" dirty="0"/>
          </a:p>
          <a:p>
            <a:pPr marL="0" lvl="0" indent="0" hangingPunct="0">
              <a:spcBef>
                <a:spcPts val="600"/>
              </a:spcBef>
              <a:spcAft>
                <a:spcPts val="600"/>
              </a:spcAft>
              <a:buSzTx/>
              <a:buNone/>
              <a:defRPr/>
            </a:pPr>
            <a:r>
              <a:rPr lang="en-CA" i="1" dirty="0"/>
              <a:t>Size</a:t>
            </a:r>
            <a:r>
              <a:rPr lang="en-CA" dirty="0"/>
              <a:t>:  	171.3 ha TLE</a:t>
            </a:r>
          </a:p>
          <a:p>
            <a:pPr marL="0" lvl="0" indent="0" hangingPunct="0">
              <a:spcBef>
                <a:spcPts val="600"/>
              </a:spcBef>
              <a:spcAft>
                <a:spcPts val="600"/>
              </a:spcAft>
              <a:buSzTx/>
              <a:buNone/>
              <a:defRPr/>
            </a:pPr>
            <a:r>
              <a:rPr lang="en-CA" i="1" dirty="0"/>
              <a:t>Reasons for Selecting: </a:t>
            </a:r>
          </a:p>
          <a:p>
            <a:pPr lvl="0"/>
            <a:r>
              <a:rPr lang="en-CA" dirty="0"/>
              <a:t>Important place for SFN members.  </a:t>
            </a:r>
          </a:p>
          <a:p>
            <a:pPr lvl="0"/>
            <a:r>
              <a:rPr lang="en-CA" dirty="0"/>
              <a:t>Long history of occupation and use.</a:t>
            </a:r>
          </a:p>
          <a:p>
            <a:pPr lvl="0"/>
            <a:r>
              <a:rPr lang="en-CA" dirty="0"/>
              <a:t>Cultural sites and traditional resources. </a:t>
            </a:r>
          </a:p>
          <a:p>
            <a:pPr lvl="0"/>
            <a:r>
              <a:rPr lang="en-CA" dirty="0"/>
              <a:t>Connects Halfmoon Lake with other traditional and cultural sites and trails. 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B786CA-B6FB-4F4A-9722-37CC1ACBE0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65850" y="1838619"/>
            <a:ext cx="5403850" cy="404912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Halfmoon Lake East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996897" y="2309739"/>
            <a:ext cx="0" cy="3816424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dashDot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66227201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8DB66B-EDEB-4E47-BC19-994658F99A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 hangingPunct="0">
              <a:spcBef>
                <a:spcPts val="600"/>
              </a:spcBef>
              <a:spcAft>
                <a:spcPts val="600"/>
              </a:spcAft>
              <a:buSzTx/>
              <a:buNone/>
              <a:defRPr/>
            </a:pPr>
            <a:r>
              <a:rPr lang="en-CA" i="1" dirty="0"/>
              <a:t>Where:  Summit Lake</a:t>
            </a:r>
            <a:endParaRPr lang="en-CA" dirty="0"/>
          </a:p>
          <a:p>
            <a:pPr marL="0" lvl="0" indent="0" hangingPunct="0">
              <a:spcBef>
                <a:spcPts val="600"/>
              </a:spcBef>
              <a:spcAft>
                <a:spcPts val="600"/>
              </a:spcAft>
              <a:buSzTx/>
              <a:buNone/>
              <a:defRPr/>
            </a:pPr>
            <a:r>
              <a:rPr lang="en-CA" i="1" dirty="0"/>
              <a:t>Size</a:t>
            </a:r>
            <a:r>
              <a:rPr lang="en-CA" dirty="0"/>
              <a:t>:	    227.8</a:t>
            </a:r>
          </a:p>
          <a:p>
            <a:pPr marL="0" lvl="0" indent="0" hangingPunct="0">
              <a:spcBef>
                <a:spcPts val="600"/>
              </a:spcBef>
              <a:spcAft>
                <a:spcPts val="600"/>
              </a:spcAft>
              <a:buSzTx/>
              <a:buNone/>
              <a:defRPr/>
            </a:pPr>
            <a:r>
              <a:rPr lang="en-CA" i="1" dirty="0"/>
              <a:t>Reasons for Selecting: </a:t>
            </a:r>
            <a:endParaRPr lang="en-US" dirty="0"/>
          </a:p>
          <a:p>
            <a:r>
              <a:rPr lang="en-CA" dirty="0"/>
              <a:t>Several SFN families have used and occupied lands at Summit Lake for generations.</a:t>
            </a:r>
          </a:p>
          <a:p>
            <a:r>
              <a:rPr lang="en-CA" dirty="0"/>
              <a:t>Selected to preserve and protect the area for traditional and cultural purposes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062059-8559-4AFF-8FED-5693910DB8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65850" y="1836111"/>
            <a:ext cx="5403850" cy="405414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Summit Lake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99EBA6-F706-4DBC-BB41-63BB1A8AE504}"/>
              </a:ext>
            </a:extLst>
          </p:cNvPr>
          <p:cNvCxnSpPr/>
          <p:nvPr/>
        </p:nvCxnSpPr>
        <p:spPr>
          <a:xfrm>
            <a:off x="5996897" y="2309739"/>
            <a:ext cx="0" cy="3816424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dashDot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49652183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6D3C038-50BE-4B0B-A7CB-2C6CE1A24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7002" y="1600200"/>
            <a:ext cx="5756448" cy="5072608"/>
          </a:xfrm>
        </p:spPr>
        <p:txBody>
          <a:bodyPr>
            <a:normAutofit fontScale="47500" lnSpcReduction="2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CA" i="1" dirty="0"/>
              <a:t>Where: 	   </a:t>
            </a:r>
            <a:r>
              <a:rPr lang="en-CA" dirty="0"/>
              <a:t>District of Tumbler Ridge (TR)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CA" i="1" dirty="0"/>
              <a:t>Total Size: </a:t>
            </a:r>
            <a:r>
              <a:rPr lang="en-CA" dirty="0"/>
              <a:t>159. 06 ha</a:t>
            </a:r>
            <a:br>
              <a:rPr lang="en-CA" dirty="0"/>
            </a:br>
            <a:endParaRPr lang="en-CA" dirty="0"/>
          </a:p>
          <a:p>
            <a:pPr marL="0" lvl="0" indent="0">
              <a:spcAft>
                <a:spcPts val="0"/>
              </a:spcAft>
              <a:buNone/>
            </a:pPr>
            <a:r>
              <a:rPr lang="en-CA" sz="4200" i="1" dirty="0"/>
              <a:t>Reasons for Selecting:  Cultural &amp; Economic</a:t>
            </a:r>
          </a:p>
          <a:p>
            <a:pPr>
              <a:spcAft>
                <a:spcPts val="0"/>
              </a:spcAft>
            </a:pPr>
            <a:r>
              <a:rPr lang="en-US" sz="4200" dirty="0"/>
              <a:t>SFN has a long history of occupation and use in the area and many members still camp there. </a:t>
            </a:r>
          </a:p>
          <a:p>
            <a:pPr>
              <a:spcAft>
                <a:spcPts val="0"/>
              </a:spcAft>
            </a:pPr>
            <a:r>
              <a:rPr lang="en-US" sz="4200" dirty="0"/>
              <a:t>TR suggested that SFN consider tourism and recreation related businesses here with First Nations cultural elements and interpretive trails. </a:t>
            </a:r>
            <a:br>
              <a:rPr lang="en-US" sz="4200" dirty="0"/>
            </a:br>
            <a:endParaRPr lang="en-US" sz="4200" dirty="0"/>
          </a:p>
          <a:p>
            <a:pPr marL="0" indent="0">
              <a:spcAft>
                <a:spcPts val="0"/>
              </a:spcAft>
              <a:buNone/>
            </a:pPr>
            <a:r>
              <a:rPr lang="en-US" sz="4200" i="1" dirty="0"/>
              <a:t>Amendments:</a:t>
            </a:r>
          </a:p>
          <a:p>
            <a:pPr>
              <a:spcAft>
                <a:spcPts val="0"/>
              </a:spcAft>
            </a:pPr>
            <a:r>
              <a:rPr lang="en-US" sz="4200" dirty="0"/>
              <a:t>Excluded: boat launch (based on engagement w/ TR)</a:t>
            </a:r>
          </a:p>
          <a:p>
            <a:pPr>
              <a:spcAft>
                <a:spcPts val="0"/>
              </a:spcAft>
            </a:pPr>
            <a:r>
              <a:rPr lang="en-US" sz="4200" dirty="0"/>
              <a:t>Added: areas on the other side of the highway. </a:t>
            </a:r>
          </a:p>
          <a:p>
            <a:pPr>
              <a:spcAft>
                <a:spcPts val="0"/>
              </a:spcAft>
            </a:pPr>
            <a:r>
              <a:rPr lang="en-US" sz="4200" dirty="0"/>
              <a:t>SFN will continue to work with the TR concerning the parcels and to determine specific use of the parcels.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E833544-CFC5-425C-AB96-4BE9168D6C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65850" y="1840545"/>
            <a:ext cx="5403850" cy="404527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Tumbler Ridge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005E9E-316A-4DA8-941E-6159872642C8}"/>
              </a:ext>
            </a:extLst>
          </p:cNvPr>
          <p:cNvCxnSpPr/>
          <p:nvPr/>
        </p:nvCxnSpPr>
        <p:spPr>
          <a:xfrm>
            <a:off x="5996897" y="2309739"/>
            <a:ext cx="0" cy="3816424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dashDot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15686409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8964" y="1556792"/>
            <a:ext cx="11169317" cy="5112568"/>
          </a:xfrm>
        </p:spPr>
        <p:txBody>
          <a:bodyPr>
            <a:normAutofit/>
          </a:bodyPr>
          <a:lstStyle/>
          <a:p>
            <a:r>
              <a:rPr lang="en-CA" dirty="0"/>
              <a:t>Any general questions or comments on SFN TLE or Site-C Agreements?</a:t>
            </a:r>
          </a:p>
          <a:p>
            <a:r>
              <a:rPr lang="en-CA" dirty="0"/>
              <a:t>Any site specific comments on the SFN land selections?  </a:t>
            </a:r>
          </a:p>
          <a:p>
            <a:r>
              <a:rPr lang="en-CA" dirty="0"/>
              <a:t>How do you suggest to avoid, mitigate or accommodate this impact?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 or Comments</a:t>
            </a:r>
          </a:p>
        </p:txBody>
      </p:sp>
    </p:spTree>
    <p:extLst>
      <p:ext uri="{BB962C8B-B14F-4D97-AF65-F5344CB8AC3E}">
        <p14:creationId xmlns:p14="http://schemas.microsoft.com/office/powerpoint/2010/main" val="21591489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/>
              <a:t>Blueberry River First Nations </a:t>
            </a:r>
            <a:br>
              <a:rPr lang="en-CA" dirty="0"/>
            </a:br>
            <a:r>
              <a:rPr lang="en-CA" dirty="0"/>
              <a:t>Treaty Land Entitlement (TLE)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A6DB8-6F63-4143-A797-F651B9D638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376104482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7D9391-697D-4729-9D59-AC15E975C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Written: comment forms | letters</a:t>
            </a:r>
          </a:p>
          <a:p>
            <a:r>
              <a:rPr lang="en-US" sz="3200" dirty="0"/>
              <a:t>e-mail: </a:t>
            </a:r>
            <a:r>
              <a:rPr lang="en-US" sz="3200" dirty="0">
                <a:hlinkClick r:id="rId3"/>
              </a:rPr>
              <a:t>MIRR.Northeast@gov.bc.ca</a:t>
            </a:r>
            <a:r>
              <a:rPr lang="en-US" sz="3200" dirty="0"/>
              <a:t>  </a:t>
            </a:r>
          </a:p>
          <a:p>
            <a:r>
              <a:rPr lang="en-US" sz="3200" dirty="0" err="1"/>
              <a:t>govTogether</a:t>
            </a:r>
            <a:r>
              <a:rPr lang="en-US" sz="3200" dirty="0"/>
              <a:t> website:  </a:t>
            </a:r>
            <a:br>
              <a:rPr lang="en-US" sz="3200" dirty="0"/>
            </a:br>
            <a:r>
              <a:rPr lang="en-US" sz="3200" dirty="0">
                <a:hlinkClick r:id="rId4"/>
              </a:rPr>
              <a:t>https://engage.gov.bc.ca/govtogetherbc/consultation/land-transfers-in-northeast-british-columbia/</a:t>
            </a:r>
            <a:r>
              <a:rPr lang="en-US" sz="3200" dirty="0"/>
              <a:t> </a:t>
            </a:r>
          </a:p>
          <a:p>
            <a:r>
              <a:rPr lang="en-CA" sz="3200" dirty="0"/>
              <a:t>MIRR contacts:</a:t>
            </a:r>
          </a:p>
          <a:p>
            <a:pPr lvl="1"/>
            <a:r>
              <a:rPr lang="en-CA" sz="2800" dirty="0"/>
              <a:t>WMFN/HRFN/SFN (Dale Morgan or Renee Simard)</a:t>
            </a:r>
          </a:p>
          <a:p>
            <a:pPr lvl="1"/>
            <a:r>
              <a:rPr lang="en-CA" sz="2800" dirty="0"/>
              <a:t>BRFN/DRFN (Tara Forest or Penny Vanderwekken-Dunn)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998292-199F-4475-87B6-A300B0B33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to provide feedback</a:t>
            </a:r>
          </a:p>
        </p:txBody>
      </p:sp>
    </p:spTree>
    <p:extLst>
      <p:ext uri="{BB962C8B-B14F-4D97-AF65-F5344CB8AC3E}">
        <p14:creationId xmlns:p14="http://schemas.microsoft.com/office/powerpoint/2010/main" val="332559403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0414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0414" cy="1500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icture 9" descr="Picture 9"/>
          <p:cNvPicPr>
            <a:picLocks noChangeAspect="1"/>
          </p:cNvPicPr>
          <p:nvPr/>
        </p:nvPicPr>
        <p:blipFill>
          <a:blip r:embed="rId5"/>
          <a:srcRect b="27646"/>
          <a:stretch>
            <a:fillRect/>
          </a:stretch>
        </p:blipFill>
        <p:spPr>
          <a:xfrm>
            <a:off x="609520" y="152400"/>
            <a:ext cx="3777760" cy="910857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Title 1"/>
          <p:cNvSpPr/>
          <p:nvPr/>
        </p:nvSpPr>
        <p:spPr>
          <a:xfrm>
            <a:off x="-2" y="2990848"/>
            <a:ext cx="12190415" cy="2670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indent="18288" algn="ctr">
              <a:spcBef>
                <a:spcPts val="1100"/>
              </a:spcBef>
              <a:defRPr sz="4800">
                <a:solidFill>
                  <a:srgbClr val="FFFFFF"/>
                </a:solidFill>
              </a:defRPr>
            </a:lvl1pPr>
          </a:lstStyle>
          <a:p>
            <a:endParaRPr lang="en-CA" dirty="0"/>
          </a:p>
          <a:p>
            <a:r>
              <a:rPr lang="en-CA" dirty="0"/>
              <a:t>Questions?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Objectives:</a:t>
            </a:r>
          </a:p>
          <a:p>
            <a:pPr lvl="1"/>
            <a:r>
              <a:rPr lang="en-CA" dirty="0"/>
              <a:t>Review TLE </a:t>
            </a:r>
          </a:p>
          <a:p>
            <a:pPr lvl="1"/>
            <a:r>
              <a:rPr lang="en-CA" dirty="0"/>
              <a:t>Update: overall TLE status</a:t>
            </a:r>
          </a:p>
          <a:p>
            <a:pPr lvl="1"/>
            <a:r>
              <a:rPr lang="en-CA" dirty="0"/>
              <a:t>Update: Saulteau First Nations TLE</a:t>
            </a:r>
          </a:p>
          <a:p>
            <a:pPr lvl="1"/>
            <a:r>
              <a:rPr lang="en-CA" dirty="0"/>
              <a:t>Update: Blueberry River First Nations TLE</a:t>
            </a:r>
          </a:p>
          <a:p>
            <a:pPr lvl="1"/>
            <a:r>
              <a:rPr lang="en-CA" dirty="0"/>
              <a:t>Next steps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413D98B-DD24-4F41-A2EC-F15BAB5AA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791441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 BC Land Transfers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60585" y="2015579"/>
            <a:ext cx="5246044" cy="639762"/>
          </a:xfrm>
        </p:spPr>
        <p:txBody>
          <a:bodyPr/>
          <a:lstStyle/>
          <a:p>
            <a:r>
              <a:rPr lang="en-CA" b="0" u="sng" dirty="0"/>
              <a:t>Treaty Land Entitlement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79996" y="2655341"/>
            <a:ext cx="5660627" cy="3951288"/>
          </a:xfrm>
        </p:spPr>
        <p:txBody>
          <a:bodyPr>
            <a:normAutofit/>
          </a:bodyPr>
          <a:lstStyle/>
          <a:p>
            <a:r>
              <a:rPr lang="en-US" dirty="0"/>
              <a:t>Settle a 100-year old specific claim </a:t>
            </a:r>
            <a:br>
              <a:rPr lang="en-US" dirty="0"/>
            </a:br>
            <a:r>
              <a:rPr lang="en-US" i="1" dirty="0"/>
              <a:t>(to right a historic wrong)</a:t>
            </a:r>
          </a:p>
          <a:p>
            <a:r>
              <a:rPr lang="en-US" dirty="0"/>
              <a:t>Canada and BC are making up for land owed </a:t>
            </a:r>
            <a:r>
              <a:rPr lang="en-US" i="1" dirty="0"/>
              <a:t>(missed at the time of Treaty)</a:t>
            </a:r>
            <a:br>
              <a:rPr lang="en-US" i="1" dirty="0"/>
            </a:br>
            <a:endParaRPr lang="en-US" i="1" dirty="0"/>
          </a:p>
          <a:p>
            <a:r>
              <a:rPr lang="en-US" dirty="0"/>
              <a:t>Crown is </a:t>
            </a:r>
            <a:r>
              <a:rPr lang="en-US" i="1" dirty="0"/>
              <a:t>legally obligated </a:t>
            </a:r>
            <a:r>
              <a:rPr lang="en-US" dirty="0"/>
              <a:t>to resolve TLE:</a:t>
            </a:r>
          </a:p>
          <a:p>
            <a:pPr lvl="1"/>
            <a:r>
              <a:rPr lang="en-US" dirty="0"/>
              <a:t>Blueberry River &amp; Doig River (Joint)</a:t>
            </a:r>
          </a:p>
          <a:p>
            <a:pPr lvl="1"/>
            <a:r>
              <a:rPr lang="en-US" dirty="0"/>
              <a:t>Halfway River &amp; West Moberly (Joint)</a:t>
            </a:r>
          </a:p>
          <a:p>
            <a:pPr lvl="1"/>
            <a:r>
              <a:rPr lang="en-US" dirty="0"/>
              <a:t>Saulteau First Nations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137473" y="2015579"/>
            <a:ext cx="5383212" cy="639762"/>
          </a:xfrm>
        </p:spPr>
        <p:txBody>
          <a:bodyPr/>
          <a:lstStyle/>
          <a:p>
            <a:r>
              <a:rPr lang="en-CA" b="0" u="sng" dirty="0"/>
              <a:t>Site C Project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137472" y="2655341"/>
            <a:ext cx="5856833" cy="3951288"/>
          </a:xfrm>
        </p:spPr>
        <p:txBody>
          <a:bodyPr>
            <a:normAutofit/>
          </a:bodyPr>
          <a:lstStyle/>
          <a:p>
            <a:r>
              <a:rPr lang="en-US" dirty="0"/>
              <a:t>BC Hydro &amp; B.C. have signed agreements </a:t>
            </a:r>
            <a:r>
              <a:rPr lang="en-US" i="1" dirty="0"/>
              <a:t>(to accommodate for adverse impacts of the Site C project to Treaty 8 rights)</a:t>
            </a:r>
          </a:p>
          <a:p>
            <a:r>
              <a:rPr lang="en-US" dirty="0"/>
              <a:t>Agreements commit to transferring lands in Fee Simple </a:t>
            </a:r>
            <a:r>
              <a:rPr lang="en-US" i="1" dirty="0"/>
              <a:t>(as private land)</a:t>
            </a:r>
          </a:p>
          <a:p>
            <a:r>
              <a:rPr lang="en-US" dirty="0"/>
              <a:t>Agreements are with:</a:t>
            </a:r>
          </a:p>
          <a:p>
            <a:pPr lvl="1"/>
            <a:r>
              <a:rPr lang="en-US" dirty="0"/>
              <a:t>Doig River | Halfway River | Saulteau First Nations | McLeod Lake Indian Band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940623" y="2348880"/>
            <a:ext cx="0" cy="3816424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dashDot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A51AC7C-93B0-42B5-9483-F05B11A4E801}"/>
              </a:ext>
            </a:extLst>
          </p:cNvPr>
          <p:cNvSpPr txBox="1"/>
          <p:nvPr/>
        </p:nvSpPr>
        <p:spPr>
          <a:xfrm>
            <a:off x="560585" y="1492361"/>
            <a:ext cx="9872538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main reasons for land transfers in NE BC: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9EB4FB7-5AAE-4287-A61F-D34416869247}"/>
              </a:ext>
            </a:extLst>
          </p:cNvPr>
          <p:cNvCxnSpPr>
            <a:cxnSpLocks/>
          </p:cNvCxnSpPr>
          <p:nvPr/>
        </p:nvCxnSpPr>
        <p:spPr>
          <a:xfrm flipH="1">
            <a:off x="3792091" y="4797152"/>
            <a:ext cx="4029075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dashDot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96499533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Treaty Land Entitlement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What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60585" y="2174875"/>
            <a:ext cx="5380038" cy="3951288"/>
          </a:xfrm>
        </p:spPr>
        <p:txBody>
          <a:bodyPr/>
          <a:lstStyle/>
          <a:p>
            <a:r>
              <a:rPr lang="en-US" dirty="0"/>
              <a:t>Shortfall Land: a historic land debt</a:t>
            </a:r>
          </a:p>
          <a:p>
            <a:pPr lvl="1"/>
            <a:r>
              <a:rPr lang="en-US" dirty="0"/>
              <a:t>Owed since the treaty was signed</a:t>
            </a:r>
          </a:p>
          <a:p>
            <a:pPr lvl="1"/>
            <a:r>
              <a:rPr lang="en-US" dirty="0"/>
              <a:t>Land will be transferred directly to Canada </a:t>
            </a:r>
            <a:r>
              <a:rPr lang="en-US" i="1" dirty="0"/>
              <a:t>(to create Indian Reserve)</a:t>
            </a:r>
          </a:p>
          <a:p>
            <a:r>
              <a:rPr lang="en-US" dirty="0"/>
              <a:t>Additional Land: for reconciliation</a:t>
            </a:r>
          </a:p>
          <a:p>
            <a:pPr lvl="1"/>
            <a:r>
              <a:rPr lang="en-US" dirty="0"/>
              <a:t>Land will purchased by the First Nations </a:t>
            </a:r>
            <a:r>
              <a:rPr lang="en-US" i="1" dirty="0"/>
              <a:t>(at Fair Market Value)</a:t>
            </a:r>
          </a:p>
          <a:p>
            <a:pPr lvl="1"/>
            <a:r>
              <a:rPr lang="en-US" dirty="0"/>
              <a:t>Land may considered for transfer to Canada as Indian Reserve </a:t>
            </a:r>
            <a:r>
              <a:rPr lang="en-US" i="1" dirty="0"/>
              <a:t>(ATR)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How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Final Settlement will be in two agreements:</a:t>
            </a:r>
          </a:p>
          <a:p>
            <a:pPr lvl="1"/>
            <a:r>
              <a:rPr lang="en-US" dirty="0"/>
              <a:t>TLE Settlement Agreement </a:t>
            </a:r>
            <a:r>
              <a:rPr lang="en-US" i="1" dirty="0"/>
              <a:t>(Joint/Single)</a:t>
            </a:r>
          </a:p>
          <a:p>
            <a:pPr lvl="1"/>
            <a:r>
              <a:rPr lang="en-US" dirty="0"/>
              <a:t>TLE Lands Agreement </a:t>
            </a:r>
            <a:r>
              <a:rPr lang="en-US" i="1" dirty="0"/>
              <a:t>(each Nation)</a:t>
            </a:r>
            <a:br>
              <a:rPr lang="en-US" dirty="0"/>
            </a:br>
            <a:endParaRPr lang="en-US" dirty="0"/>
          </a:p>
          <a:p>
            <a:r>
              <a:rPr lang="en-US" dirty="0"/>
              <a:t>Ratification and approvals process</a:t>
            </a:r>
          </a:p>
          <a:p>
            <a:r>
              <a:rPr lang="en-US" dirty="0"/>
              <a:t>Implementation </a:t>
            </a:r>
            <a:r>
              <a:rPr lang="en-US" i="1" dirty="0"/>
              <a:t>(multi-year process)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940623" y="2348880"/>
            <a:ext cx="0" cy="3816424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dashDot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E63C93-7E2B-4258-90D6-2CF74BDC062E}"/>
              </a:ext>
            </a:extLst>
          </p:cNvPr>
          <p:cNvSpPr txBox="1"/>
          <p:nvPr/>
        </p:nvSpPr>
        <p:spPr>
          <a:xfrm>
            <a:off x="905074" y="6232848"/>
            <a:ext cx="10081120" cy="461663"/>
          </a:xfrm>
          <a:prstGeom prst="rect">
            <a:avLst/>
          </a:prstGeom>
          <a:noFill/>
          <a:ln w="12700" cap="flat">
            <a:solidFill>
              <a:schemeClr val="accent1"/>
            </a:solidFill>
            <a:prstDash val="dash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*ATR = Addition to Reserve (</a:t>
            </a:r>
            <a:r>
              <a:rPr kumimoji="0" lang="en-CA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Federal process to add land as Indian Reserve)</a:t>
            </a:r>
            <a:endParaRPr kumimoji="0" lang="en-CA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550864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90C69D-BBBD-4DC6-B8AD-8A3BDE61A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Province will: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Ensure opportunities for sharing information and identifying interests about proposed parcels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Record your comments/concerns (interests).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Consider your interests, together with other information.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Report out about any decision and how concerns are addressed and/or considered in the decision.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60025431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/>
              <a:t>Saulteau First Nations </a:t>
            </a:r>
            <a:br>
              <a:rPr lang="en-CA" dirty="0"/>
            </a:br>
            <a:r>
              <a:rPr lang="en-CA" dirty="0"/>
              <a:t>Treaty Land Entitlement (TLE) and </a:t>
            </a:r>
            <a:br>
              <a:rPr lang="en-CA" dirty="0"/>
            </a:br>
            <a:r>
              <a:rPr lang="en-CA" dirty="0"/>
              <a:t>Site C Agreement Land Selections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A6DB8-6F63-4143-A797-F651B9D638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(Parcel amendments from April 2020)</a:t>
            </a:r>
          </a:p>
        </p:txBody>
      </p:sp>
    </p:spTree>
    <p:extLst>
      <p:ext uri="{BB962C8B-B14F-4D97-AF65-F5344CB8AC3E}">
        <p14:creationId xmlns:p14="http://schemas.microsoft.com/office/powerpoint/2010/main" val="359996371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835446"/>
            <a:ext cx="540385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Saulteau has selected 45 land parcels: </a:t>
            </a:r>
          </a:p>
          <a:p>
            <a:r>
              <a:rPr lang="en-US" dirty="0"/>
              <a:t>TLE (17 parcels)</a:t>
            </a:r>
          </a:p>
          <a:p>
            <a:pPr lvl="1"/>
            <a:r>
              <a:rPr lang="en-US" dirty="0"/>
              <a:t>TLE total: 17, 696.5 ha</a:t>
            </a:r>
          </a:p>
          <a:p>
            <a:pPr lvl="2"/>
            <a:r>
              <a:rPr lang="en-US" dirty="0"/>
              <a:t>TLE Shortfall: 1,414.98 ha</a:t>
            </a:r>
          </a:p>
          <a:p>
            <a:pPr lvl="2"/>
            <a:r>
              <a:rPr lang="en-US" dirty="0"/>
              <a:t>TLE Additional: 16,281.52 ha</a:t>
            </a:r>
          </a:p>
          <a:p>
            <a:pPr lvl="1"/>
            <a:endParaRPr lang="en-US" dirty="0"/>
          </a:p>
          <a:p>
            <a:r>
              <a:rPr lang="en-US" dirty="0"/>
              <a:t>Site C Agreement (33 parcels)</a:t>
            </a:r>
          </a:p>
          <a:p>
            <a:pPr lvl="1"/>
            <a:r>
              <a:rPr lang="en-US" dirty="0"/>
              <a:t>Site C Agreement total = </a:t>
            </a:r>
            <a:r>
              <a:rPr lang="en-CA" dirty="0"/>
              <a:t>6,476 ha</a:t>
            </a:r>
            <a:br>
              <a:rPr lang="en-CA" dirty="0"/>
            </a:br>
            <a:r>
              <a:rPr lang="en-CA" i="1" dirty="0"/>
              <a:t>(6,272.76 ha to be transferred)</a:t>
            </a:r>
            <a:endParaRPr lang="en-US" i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3C28058-1A9D-4FCD-B07F-266F0A4047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65850" y="1835446"/>
            <a:ext cx="5403850" cy="40554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Saulteau First Nations </a:t>
            </a:r>
            <a:br>
              <a:rPr lang="en-US" dirty="0"/>
            </a:br>
            <a:r>
              <a:rPr lang="en-US" dirty="0"/>
              <a:t>TLE and  Site-C Agreements </a:t>
            </a:r>
          </a:p>
        </p:txBody>
      </p:sp>
    </p:spTree>
    <p:extLst>
      <p:ext uri="{BB962C8B-B14F-4D97-AF65-F5344CB8AC3E}">
        <p14:creationId xmlns:p14="http://schemas.microsoft.com/office/powerpoint/2010/main" val="388609198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5406FF-A632-42E8-A1B9-6C35E1FDD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SFN provided the following amendments in April 2020:</a:t>
            </a:r>
          </a:p>
          <a:p>
            <a:pPr lvl="1"/>
            <a:r>
              <a:rPr lang="en-US" dirty="0"/>
              <a:t>Removed: Butler Ridge Dunlevy TLE parcel </a:t>
            </a:r>
            <a:br>
              <a:rPr lang="en-US" dirty="0"/>
            </a:br>
            <a:r>
              <a:rPr lang="en-US" sz="3000" i="1" dirty="0"/>
              <a:t>(based on First Nations consultation)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Added: Halfmoon Lake East TLE parcel </a:t>
            </a:r>
            <a:br>
              <a:rPr lang="en-US" dirty="0"/>
            </a:br>
            <a:r>
              <a:rPr lang="en-US" sz="3000" i="1" dirty="0"/>
              <a:t>(replaces Butler Ridge Dunlevy quantum)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Added: Summit Lake TLE parcel </a:t>
            </a:r>
            <a:br>
              <a:rPr lang="en-US" dirty="0"/>
            </a:br>
            <a:r>
              <a:rPr lang="en-US" sz="3000" i="1" dirty="0"/>
              <a:t>(replaces Butler Ridge Dunlevy quantum)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Amended and added to Tumbler Ridge TLA parcel</a:t>
            </a:r>
            <a:br>
              <a:rPr lang="en-US" dirty="0"/>
            </a:br>
            <a:r>
              <a:rPr lang="en-US" sz="3000" i="1" dirty="0"/>
              <a:t>(based on engagement with Mayor and Council)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B7462C-4223-4A86-BBC5-49F08B76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2020 Amendments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9996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BA58C1-42E2-451C-B312-6F2DB608B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4217"/>
            <a:ext cx="5403850" cy="4291946"/>
          </a:xfrm>
        </p:spPr>
        <p:txBody>
          <a:bodyPr>
            <a:normAutofit/>
          </a:bodyPr>
          <a:lstStyle/>
          <a:p>
            <a:r>
              <a:rPr lang="en-CA" dirty="0"/>
              <a:t>SFN removed the </a:t>
            </a:r>
            <a:br>
              <a:rPr lang="en-CA" dirty="0"/>
            </a:br>
            <a:r>
              <a:rPr lang="en-CA" dirty="0"/>
              <a:t>263.4 ha Butler Ridge Dunlevy TLE parcel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CCF190D-0C90-4BA5-8A86-F94A022F7C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65850" y="1834217"/>
            <a:ext cx="5403850" cy="40579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E2ECF63-BD6F-4BF5-9CDD-62889577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02" y="185192"/>
            <a:ext cx="11933411" cy="1143001"/>
          </a:xfrm>
        </p:spPr>
        <p:txBody>
          <a:bodyPr/>
          <a:lstStyle/>
          <a:p>
            <a:r>
              <a:rPr lang="en-CA"/>
              <a:t>Butler Ridge Dunlevy TLE	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E4B6CB-DD7F-4BBF-AE2B-BA27D03E1E8A}"/>
              </a:ext>
            </a:extLst>
          </p:cNvPr>
          <p:cNvCxnSpPr/>
          <p:nvPr/>
        </p:nvCxnSpPr>
        <p:spPr>
          <a:xfrm>
            <a:off x="5996897" y="2309739"/>
            <a:ext cx="0" cy="3816424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dashDot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37148443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ustom 1">
      <a:majorFont>
        <a:latin typeface="Calibri"/>
        <a:ea typeface=""/>
        <a:cs typeface=""/>
      </a:majorFont>
      <a:minorFont>
        <a:latin typeface="Corbe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56975931115C42B154129ACF64F69B" ma:contentTypeVersion="7" ma:contentTypeDescription="Create a new document." ma:contentTypeScope="" ma:versionID="c1baba241b48b2292229f7be27de2ac4">
  <xsd:schema xmlns:xsd="http://www.w3.org/2001/XMLSchema" xmlns:xs="http://www.w3.org/2001/XMLSchema" xmlns:p="http://schemas.microsoft.com/office/2006/metadata/properties" xmlns:ns3="6dacf12f-1e0d-46b0-91bd-702888a65233" xmlns:ns4="40ccca9c-0b7e-4ba6-a758-0e8a1fa03b03" targetNamespace="http://schemas.microsoft.com/office/2006/metadata/properties" ma:root="true" ma:fieldsID="bdc7218479afd50b3abdc51f6fb257d9" ns3:_="" ns4:_="">
    <xsd:import namespace="6dacf12f-1e0d-46b0-91bd-702888a65233"/>
    <xsd:import namespace="40ccca9c-0b7e-4ba6-a758-0e8a1fa03b0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acf12f-1e0d-46b0-91bd-702888a652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ccca9c-0b7e-4ba6-a758-0e8a1fa03b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1ACD05-2871-4992-8533-962046D153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7116E4-E392-4C3C-9349-C1051F26E1F1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0ccca9c-0b7e-4ba6-a758-0e8a1fa03b03"/>
    <ds:schemaRef ds:uri="6dacf12f-1e0d-46b0-91bd-702888a65233"/>
  </ds:schemaRefs>
</ds:datastoreItem>
</file>

<file path=customXml/itemProps3.xml><?xml version="1.0" encoding="utf-8"?>
<ds:datastoreItem xmlns:ds="http://schemas.openxmlformats.org/officeDocument/2006/customXml" ds:itemID="{A0C1108A-EC35-4034-841F-54010A6FCE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acf12f-1e0d-46b0-91bd-702888a65233"/>
    <ds:schemaRef ds:uri="40ccca9c-0b7e-4ba6-a758-0e8a1fa03b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14585</TotalTime>
  <Words>462</Words>
  <Application>Microsoft Office PowerPoint</Application>
  <PresentationFormat>Custom</PresentationFormat>
  <Paragraphs>106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Candara</vt:lpstr>
      <vt:lpstr>Corbel</vt:lpstr>
      <vt:lpstr>Courier New</vt:lpstr>
      <vt:lpstr>Office Theme</vt:lpstr>
      <vt:lpstr>Custom Design</vt:lpstr>
      <vt:lpstr>Treaty Land Entitlement Update</vt:lpstr>
      <vt:lpstr>PowerPoint Presentation</vt:lpstr>
      <vt:lpstr>NE BC Land Transfers</vt:lpstr>
      <vt:lpstr>Treaty Land Entitlement</vt:lpstr>
      <vt:lpstr>Stakeholder Engagement</vt:lpstr>
      <vt:lpstr>Saulteau First Nations  Treaty Land Entitlement (TLE) and  Site C Agreement Land Selections</vt:lpstr>
      <vt:lpstr>Saulteau First Nations  TLE and  Site-C Agreements </vt:lpstr>
      <vt:lpstr>2020 Amendments Summary</vt:lpstr>
      <vt:lpstr>Butler Ridge Dunlevy TLE </vt:lpstr>
      <vt:lpstr>Halfmoon Lake East</vt:lpstr>
      <vt:lpstr>Summit Lake</vt:lpstr>
      <vt:lpstr>Tumbler Ridge</vt:lpstr>
      <vt:lpstr>Questions or Comments</vt:lpstr>
      <vt:lpstr>Blueberry River First Nations  Treaty Land Entitlement (TLE)</vt:lpstr>
      <vt:lpstr>How to provide feedback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Morgan, Dale ABR:EX</dc:creator>
  <cp:lastModifiedBy>Blue, Shayla FLNR:EX</cp:lastModifiedBy>
  <cp:revision>566</cp:revision>
  <cp:lastPrinted>2018-08-09T15:54:23Z</cp:lastPrinted>
  <dcterms:modified xsi:type="dcterms:W3CDTF">2020-06-23T18:07:24Z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0x0101006256975931115C42B154129ACF64F69B</vt:lpwstr>
  </property>
</Properties>
</file>